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57" r:id="rId4"/>
    <p:sldId id="267" r:id="rId5"/>
    <p:sldId id="280" r:id="rId6"/>
    <p:sldId id="268" r:id="rId7"/>
    <p:sldId id="266" r:id="rId8"/>
    <p:sldId id="269" r:id="rId9"/>
    <p:sldId id="283" r:id="rId10"/>
    <p:sldId id="272" r:id="rId11"/>
    <p:sldId id="270" r:id="rId12"/>
    <p:sldId id="284" r:id="rId13"/>
    <p:sldId id="273" r:id="rId14"/>
    <p:sldId id="271" r:id="rId15"/>
    <p:sldId id="277" r:id="rId16"/>
    <p:sldId id="285" r:id="rId17"/>
    <p:sldId id="262" r:id="rId18"/>
    <p:sldId id="276" r:id="rId19"/>
    <p:sldId id="286" r:id="rId20"/>
    <p:sldId id="287" r:id="rId21"/>
    <p:sldId id="289" r:id="rId22"/>
    <p:sldId id="290" r:id="rId23"/>
    <p:sldId id="291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FFFFFF"/>
    <a:srgbClr val="000000"/>
    <a:srgbClr val="CFCFCF"/>
    <a:srgbClr val="515151"/>
    <a:srgbClr val="929292"/>
    <a:srgbClr val="868686"/>
    <a:srgbClr val="797979"/>
    <a:srgbClr val="B2B2B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300" autoAdjust="0"/>
  </p:normalViewPr>
  <p:slideViewPr>
    <p:cSldViewPr snapToGrid="0">
      <p:cViewPr varScale="1">
        <p:scale>
          <a:sx n="105" d="100"/>
          <a:sy n="105" d="100"/>
        </p:scale>
        <p:origin x="57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513B-62F9-487D-BB1C-794ED19406B4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05C8-7B8C-44B1-8AE4-0ABF4BB3F9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7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9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4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005C8-7B8C-44B1-8AE4-0ABF4BB3F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1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5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76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7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C8BA6C-18E4-4862-BE9D-AC4F0DF0EC37}" type="datetimeFigureOut">
              <a:rPr lang="en-US" smtClean="0"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27D718-2181-4097-B9DC-AF3AA57133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9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/4.0/deed.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C2047-62E6-4476-AF26-B4B465793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 Effects of Saliency on Information Processing in Visual Working Memory</a:t>
            </a:r>
          </a:p>
        </p:txBody>
      </p:sp>
      <p:pic>
        <p:nvPicPr>
          <p:cNvPr id="9" name="Image 8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6BE4EB52-BD5D-479D-84F0-0456FF0F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t="24872" r="19865" b="23846"/>
          <a:stretch/>
        </p:blipFill>
        <p:spPr>
          <a:xfrm>
            <a:off x="9828406" y="-1"/>
            <a:ext cx="2389971" cy="1151793"/>
          </a:xfrm>
          <a:prstGeom prst="rect">
            <a:avLst/>
          </a:prstGeom>
        </p:spPr>
      </p:pic>
      <p:sp>
        <p:nvSpPr>
          <p:cNvPr id="13" name="Sous-titre 12">
            <a:extLst>
              <a:ext uri="{FF2B5EF4-FFF2-40B4-BE49-F238E27FC236}">
                <a16:creationId xmlns:a16="http://schemas.microsoft.com/office/drawing/2014/main" id="{348DA3A6-9264-4673-89F8-D4E6252CD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Martin Constant &amp; Heinrich R. </a:t>
            </a:r>
            <a:r>
              <a:rPr lang="en-US" dirty="0" err="1"/>
              <a:t>Liesefeld</a:t>
            </a:r>
            <a:endParaRPr lang="en-US" dirty="0"/>
          </a:p>
          <a:p>
            <a:r>
              <a:rPr lang="en-US" dirty="0"/>
              <a:t>LMU München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A36F66-6081-42E6-98CA-2592E231ED89}"/>
              </a:ext>
            </a:extLst>
          </p:cNvPr>
          <p:cNvSpPr txBox="1"/>
          <p:nvPr/>
        </p:nvSpPr>
        <p:spPr>
          <a:xfrm>
            <a:off x="1942572" y="5248275"/>
            <a:ext cx="829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Memory Symposium</a:t>
            </a:r>
          </a:p>
          <a:p>
            <a:pPr algn="ctr"/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04/06/2020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A2A2987-C47B-4A64-A723-B027F5D21410}"/>
              </a:ext>
            </a:extLst>
          </p:cNvPr>
          <p:cNvGrpSpPr/>
          <p:nvPr/>
        </p:nvGrpSpPr>
        <p:grpSpPr>
          <a:xfrm>
            <a:off x="6090708" y="6448960"/>
            <a:ext cx="6032709" cy="332250"/>
            <a:chOff x="36131293" y="32495837"/>
            <a:chExt cx="5935481" cy="33225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C762B9-F8EA-4DA7-9AC4-A7167DDE0203}"/>
                </a:ext>
              </a:extLst>
            </p:cNvPr>
            <p:cNvSpPr txBox="1"/>
            <p:nvPr/>
          </p:nvSpPr>
          <p:spPr>
            <a:xfrm>
              <a:off x="36131293" y="32531159"/>
              <a:ext cx="5549845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This work is licensed under a “</a:t>
              </a:r>
              <a:r>
                <a:rPr lang="en-US" sz="11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 4.0 International</a:t>
              </a:r>
              <a:r>
                <a:rPr lang="en-US" sz="1100" dirty="0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” license.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sym typeface="Helvetica"/>
              </a:endParaRPr>
            </a:p>
          </p:txBody>
        </p:sp>
        <p:pic>
          <p:nvPicPr>
            <p:cNvPr id="8" name="Image 7" descr="Une image contenant dessin&#10;&#10;Description générée automatiquement">
              <a:hlinkClick r:id="rId4"/>
              <a:extLst>
                <a:ext uri="{FF2B5EF4-FFF2-40B4-BE49-F238E27FC236}">
                  <a16:creationId xmlns:a16="http://schemas.microsoft.com/office/drawing/2014/main" id="{F07F98B9-DDEB-4C5E-9A25-3436E28FE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310" y="32495837"/>
              <a:ext cx="332250" cy="332250"/>
            </a:xfrm>
            <a:prstGeom prst="rect">
              <a:avLst/>
            </a:prstGeom>
          </p:spPr>
        </p:pic>
        <p:pic>
          <p:nvPicPr>
            <p:cNvPr id="10" name="Image 9" descr="Une image contenant horloge, dessin&#10;&#10;Description générée automatiquement">
              <a:hlinkClick r:id="rId4"/>
              <a:extLst>
                <a:ext uri="{FF2B5EF4-FFF2-40B4-BE49-F238E27FC236}">
                  <a16:creationId xmlns:a16="http://schemas.microsoft.com/office/drawing/2014/main" id="{F2B535E0-FA38-428C-B7E9-3C25B8399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4524" y="32495837"/>
              <a:ext cx="332250" cy="33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94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60E13-6992-4922-832C-B04C5754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576DA-4921-4B60-95A0-6FA23715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r>
              <a:rPr lang="en-US" dirty="0"/>
              <a:t>Two types of displays: </a:t>
            </a:r>
            <a:r>
              <a:rPr lang="en-US" i="1" dirty="0"/>
              <a:t>Mixed</a:t>
            </a:r>
            <a:r>
              <a:rPr lang="en-US" dirty="0"/>
              <a:t> (similar to Exp 1) and </a:t>
            </a:r>
            <a:r>
              <a:rPr lang="en-US" i="1" dirty="0"/>
              <a:t>Same </a:t>
            </a:r>
            <a:r>
              <a:rPr lang="en-US" dirty="0"/>
              <a:t>(targets share the same tilt).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834A9A-46EE-4E03-ABF4-A11AC65D5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22619" r="33034" b="16940"/>
          <a:stretch/>
        </p:blipFill>
        <p:spPr>
          <a:xfrm>
            <a:off x="7742219" y="3090813"/>
            <a:ext cx="3088342" cy="3328633"/>
          </a:xfrm>
          <a:prstGeom prst="rect">
            <a:avLst/>
          </a:prstGeom>
          <a:solidFill>
            <a:srgbClr val="3C3C3C"/>
          </a:solidFill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F7F42ED-872D-4D02-A373-8F1560E95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28" y="3090813"/>
            <a:ext cx="3393062" cy="33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EA438-FE1A-4B96-BA12-F1BB917E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(N = 31)</a:t>
            </a:r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F031A044-5CDC-4D2F-A97B-B0DC5AD64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82" y="1937676"/>
            <a:ext cx="5471718" cy="3647812"/>
          </a:xfr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6B049D-5B2C-43FE-BD3D-82A95B8704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Mixed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Replicated results of Exp. 1.</a:t>
            </a:r>
          </a:p>
          <a:p>
            <a:r>
              <a:rPr lang="en-US" i="1" dirty="0"/>
              <a:t>Same</a:t>
            </a:r>
            <a:r>
              <a:rPr lang="en-US" dirty="0"/>
              <a:t>: Effect of saliency is present.</a:t>
            </a:r>
          </a:p>
          <a:p>
            <a:r>
              <a:rPr lang="en-US" dirty="0"/>
              <a:t>Performance increases for 12° targets in </a:t>
            </a:r>
            <a:r>
              <a:rPr lang="en-US" i="1" dirty="0"/>
              <a:t>Same </a:t>
            </a:r>
            <a:r>
              <a:rPr lang="en-US" dirty="0"/>
              <a:t>displays.</a:t>
            </a:r>
            <a:endParaRPr lang="en-US" i="1" dirty="0"/>
          </a:p>
          <a:p>
            <a:r>
              <a:rPr lang="en-US" dirty="0"/>
              <a:t>Performance decreases for 45° targets in </a:t>
            </a:r>
            <a:r>
              <a:rPr lang="en-US" i="1" dirty="0"/>
              <a:t>Same</a:t>
            </a:r>
            <a:r>
              <a:rPr lang="en-US" dirty="0"/>
              <a:t> displays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r>
              <a:rPr lang="en-US" dirty="0"/>
              <a:t>Resources are more evenly distributed in </a:t>
            </a:r>
            <a:r>
              <a:rPr lang="en-US" i="1" dirty="0"/>
              <a:t>Same </a:t>
            </a:r>
            <a:r>
              <a:rPr lang="en-US" dirty="0"/>
              <a:t>displays.</a:t>
            </a:r>
          </a:p>
          <a:p>
            <a:endParaRPr lang="en-US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050AC87-3478-4FD6-85B3-DBDAD8F84E35}"/>
              </a:ext>
            </a:extLst>
          </p:cNvPr>
          <p:cNvCxnSpPr/>
          <p:nvPr/>
        </p:nvCxnSpPr>
        <p:spPr>
          <a:xfrm>
            <a:off x="7915275" y="2486025"/>
            <a:ext cx="0" cy="1104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CB7F56B-29A9-4C4C-B533-3EFE4F04A05D}"/>
              </a:ext>
            </a:extLst>
          </p:cNvPr>
          <p:cNvCxnSpPr>
            <a:cxnSpLocks/>
          </p:cNvCxnSpPr>
          <p:nvPr/>
        </p:nvCxnSpPr>
        <p:spPr>
          <a:xfrm>
            <a:off x="7915275" y="3761582"/>
            <a:ext cx="0" cy="314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3A88DC8-43EB-4524-9B4B-4CF91FC36746}"/>
              </a:ext>
            </a:extLst>
          </p:cNvPr>
          <p:cNvSpPr txBox="1"/>
          <p:nvPr/>
        </p:nvSpPr>
        <p:spPr>
          <a:xfrm>
            <a:off x="7642889" y="2762250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7628F6-CCCF-4558-9D96-34E8FFE510FA}"/>
              </a:ext>
            </a:extLst>
          </p:cNvPr>
          <p:cNvSpPr txBox="1"/>
          <p:nvPr/>
        </p:nvSpPr>
        <p:spPr>
          <a:xfrm>
            <a:off x="7645929" y="3738431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AFC7468-988D-4CD0-A078-CFAF85A9731F}"/>
              </a:ext>
            </a:extLst>
          </p:cNvPr>
          <p:cNvCxnSpPr>
            <a:cxnSpLocks/>
          </p:cNvCxnSpPr>
          <p:nvPr/>
        </p:nvCxnSpPr>
        <p:spPr>
          <a:xfrm>
            <a:off x="10248900" y="3131582"/>
            <a:ext cx="0" cy="459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3DBD83D-CEFA-41A3-A57A-40843516E128}"/>
              </a:ext>
            </a:extLst>
          </p:cNvPr>
          <p:cNvCxnSpPr>
            <a:cxnSpLocks/>
          </p:cNvCxnSpPr>
          <p:nvPr/>
        </p:nvCxnSpPr>
        <p:spPr>
          <a:xfrm>
            <a:off x="10248900" y="3784732"/>
            <a:ext cx="0" cy="134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71DF821-75FB-4EBD-9740-949C5E849804}"/>
              </a:ext>
            </a:extLst>
          </p:cNvPr>
          <p:cNvSpPr txBox="1"/>
          <p:nvPr/>
        </p:nvSpPr>
        <p:spPr>
          <a:xfrm>
            <a:off x="10317694" y="3131734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3B2F51-5DB4-4AB4-A0EA-62F95A1EAD9A}"/>
              </a:ext>
            </a:extLst>
          </p:cNvPr>
          <p:cNvSpPr txBox="1"/>
          <p:nvPr/>
        </p:nvSpPr>
        <p:spPr>
          <a:xfrm>
            <a:off x="10308697" y="3703731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17A6909-8D63-497D-8C4E-A34BA376900D}"/>
              </a:ext>
            </a:extLst>
          </p:cNvPr>
          <p:cNvCxnSpPr>
            <a:cxnSpLocks/>
          </p:cNvCxnSpPr>
          <p:nvPr/>
        </p:nvCxnSpPr>
        <p:spPr>
          <a:xfrm flipH="1">
            <a:off x="8177213" y="2308741"/>
            <a:ext cx="15001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761000F-739A-48CE-A690-7BEC7593D0F2}"/>
              </a:ext>
            </a:extLst>
          </p:cNvPr>
          <p:cNvSpPr txBox="1"/>
          <p:nvPr/>
        </p:nvSpPr>
        <p:spPr>
          <a:xfrm>
            <a:off x="8822531" y="2006362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256A5DC-F7F7-473D-8AF5-0B1173C1634D}"/>
              </a:ext>
            </a:extLst>
          </p:cNvPr>
          <p:cNvCxnSpPr>
            <a:cxnSpLocks/>
          </p:cNvCxnSpPr>
          <p:nvPr/>
        </p:nvCxnSpPr>
        <p:spPr>
          <a:xfrm flipH="1">
            <a:off x="8427510" y="4361154"/>
            <a:ext cx="15001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A3F4CF3-0246-44B7-B005-37CCDDF61F29}"/>
              </a:ext>
            </a:extLst>
          </p:cNvPr>
          <p:cNvSpPr txBox="1"/>
          <p:nvPr/>
        </p:nvSpPr>
        <p:spPr>
          <a:xfrm>
            <a:off x="9087249" y="4306425"/>
            <a:ext cx="1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83297D5-FF6B-4DBC-B76D-A5681227E899}"/>
              </a:ext>
            </a:extLst>
          </p:cNvPr>
          <p:cNvSpPr/>
          <p:nvPr/>
        </p:nvSpPr>
        <p:spPr>
          <a:xfrm>
            <a:off x="7027070" y="1921714"/>
            <a:ext cx="76156" cy="76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2C7350-E471-4024-A351-C3F78E73412A}"/>
              </a:ext>
            </a:extLst>
          </p:cNvPr>
          <p:cNvSpPr/>
          <p:nvPr/>
        </p:nvSpPr>
        <p:spPr>
          <a:xfrm>
            <a:off x="7027070" y="4459174"/>
            <a:ext cx="76156" cy="76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8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5" grpId="1"/>
      <p:bldP spid="16" grpId="1"/>
      <p:bldP spid="21" grpId="0"/>
      <p:bldP spid="21" grpId="1"/>
      <p:bldP spid="22" grpId="0"/>
      <p:bldP spid="22" grpId="1"/>
      <p:bldP spid="27" grpId="0"/>
      <p:bldP spid="27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7FCED-35ED-41DC-8438-F9D7247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Experiment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4B597AA-71CB-44E0-B38F-0EDF0CD1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323" y="2024834"/>
            <a:ext cx="11278206" cy="109864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Can small eccentricity variations influence VWM performance?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F10CC6-A7D0-4C3B-97A9-501204405DEC}"/>
              </a:ext>
            </a:extLst>
          </p:cNvPr>
          <p:cNvSpPr txBox="1"/>
          <p:nvPr/>
        </p:nvSpPr>
        <p:spPr>
          <a:xfrm>
            <a:off x="648323" y="3272854"/>
            <a:ext cx="1127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eccentric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more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salient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remembered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precisely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07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FBE386C-B4FD-494F-8184-F52F3D57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A334BB6-C38B-44B9-9B52-261F79E7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squares with eccentricity of 2°, 4° &amp; 6°.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20304B3-8E17-42E7-AD3E-DEE401D7AA77}"/>
              </a:ext>
            </a:extLst>
          </p:cNvPr>
          <p:cNvGrpSpPr/>
          <p:nvPr/>
        </p:nvGrpSpPr>
        <p:grpSpPr>
          <a:xfrm>
            <a:off x="4169417" y="2537264"/>
            <a:ext cx="3686015" cy="3686015"/>
            <a:chOff x="4169417" y="2537264"/>
            <a:chExt cx="3686015" cy="368601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FEE774F-6571-4BE8-9299-CCB4E1ABB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9417" y="2537264"/>
              <a:ext cx="3686015" cy="3686015"/>
            </a:xfrm>
            <a:prstGeom prst="rect">
              <a:avLst/>
            </a:prstGeom>
          </p:spPr>
        </p:pic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78D2C7A-E403-4007-BF9F-36D45E2E0D41}"/>
                </a:ext>
              </a:extLst>
            </p:cNvPr>
            <p:cNvSpPr/>
            <p:nvPr/>
          </p:nvSpPr>
          <p:spPr>
            <a:xfrm>
              <a:off x="5555226" y="3913239"/>
              <a:ext cx="943896" cy="943896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7AEFF3F-D49D-49AE-AB24-3A95C0FCDA5B}"/>
                </a:ext>
              </a:extLst>
            </p:cNvPr>
            <p:cNvSpPr/>
            <p:nvPr/>
          </p:nvSpPr>
          <p:spPr>
            <a:xfrm>
              <a:off x="5047095" y="3411793"/>
              <a:ext cx="1946788" cy="1946788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E80A47C-68D9-4BB8-BF05-5131269BFB37}"/>
                </a:ext>
              </a:extLst>
            </p:cNvPr>
            <p:cNvSpPr/>
            <p:nvPr/>
          </p:nvSpPr>
          <p:spPr>
            <a:xfrm>
              <a:off x="4591665" y="2959512"/>
              <a:ext cx="2841520" cy="2841520"/>
            </a:xfrm>
            <a:prstGeom prst="ellipse">
              <a:avLst/>
            </a:prstGeom>
            <a:no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930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4556274E-3445-4830-BEA7-BC5FF87DA69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 t="3500" r="2172" b="2412"/>
          <a:stretch/>
        </p:blipFill>
        <p:spPr bwMode="auto">
          <a:xfrm>
            <a:off x="6855437" y="2111375"/>
            <a:ext cx="2390163" cy="3384550"/>
          </a:xfrm>
          <a:prstGeom prst="rect">
            <a:avLst/>
          </a:prstGeom>
          <a:noFill/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E588D19-D6F7-4A4C-BB9F-38B6B797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(N = 34)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C494AB7-F6CC-4F1E-8981-0568F45F5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More eccentric squares are recalled less precisely.</a:t>
            </a:r>
          </a:p>
          <a:p>
            <a:r>
              <a:rPr lang="en-US" dirty="0"/>
              <a:t>The effect is much weaker than the effect observed in Exp. 1.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C3B1802-37E5-4654-8A3D-1BA6F8F06F3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2220" r="2922" b="1605"/>
          <a:stretch/>
        </p:blipFill>
        <p:spPr bwMode="auto">
          <a:xfrm>
            <a:off x="6800850" y="2146450"/>
            <a:ext cx="2603500" cy="334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Une image contenant extérieur, photo, signe, rouge&#10;&#10;Description générée automatiquement">
            <a:extLst>
              <a:ext uri="{FF2B5EF4-FFF2-40B4-BE49-F238E27FC236}">
                <a16:creationId xmlns:a16="http://schemas.microsoft.com/office/drawing/2014/main" id="{19F9CFB0-FD62-42F6-B515-23E7BF740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3537" b="3511"/>
          <a:stretch/>
        </p:blipFill>
        <p:spPr>
          <a:xfrm>
            <a:off x="6051549" y="2247900"/>
            <a:ext cx="8032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9974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3AEE8BB-AF4F-4A6C-9D3E-B2B3E820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summary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839DB20-0D26-42DF-8271-97EAE765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salient items receive more resources than less salient items.</a:t>
            </a:r>
          </a:p>
          <a:p>
            <a:endParaRPr lang="en-US" dirty="0"/>
          </a:p>
          <a:p>
            <a:r>
              <a:rPr lang="en-US" dirty="0"/>
              <a:t>Salient items receive more resources if presented among less salient items.</a:t>
            </a:r>
          </a:p>
          <a:p>
            <a:endParaRPr lang="en-US" dirty="0"/>
          </a:p>
          <a:p>
            <a:r>
              <a:rPr lang="en-US" dirty="0"/>
              <a:t>In traditional displays, small variations of saliency can influence performance.</a:t>
            </a:r>
          </a:p>
          <a:p>
            <a:endParaRPr lang="en-US" dirty="0"/>
          </a:p>
          <a:p>
            <a:r>
              <a:rPr lang="en-US" dirty="0"/>
              <a:t>Saliency influences VWM. How can this effect be modulated?</a:t>
            </a: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345FAD-06C4-47AB-9111-495D9AD353A7}"/>
              </a:ext>
            </a:extLst>
          </p:cNvPr>
          <p:cNvSpPr txBox="1"/>
          <p:nvPr/>
        </p:nvSpPr>
        <p:spPr>
          <a:xfrm>
            <a:off x="6682172" y="6020984"/>
            <a:ext cx="490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&amp;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Liesefeld</a:t>
            </a:r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preprint</a:t>
            </a:r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5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7FCED-35ED-41DC-8438-F9D7247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Experiment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4B597AA-71CB-44E0-B38F-0EDF0CD1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24834"/>
            <a:ext cx="10239980" cy="109864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How does encoding time modulate the effect of saliency?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F422A2-9B28-4040-9907-F18E2C5FCEB8}"/>
              </a:ext>
            </a:extLst>
          </p:cNvPr>
          <p:cNvSpPr txBox="1"/>
          <p:nvPr/>
        </p:nvSpPr>
        <p:spPr>
          <a:xfrm>
            <a:off x="913793" y="3291630"/>
            <a:ext cx="1023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Hypothesis: VWM performance should increase with encoding time, especially for less salient targets.</a:t>
            </a:r>
          </a:p>
        </p:txBody>
      </p:sp>
    </p:spTree>
    <p:extLst>
      <p:ext uri="{BB962C8B-B14F-4D97-AF65-F5344CB8AC3E}">
        <p14:creationId xmlns:p14="http://schemas.microsoft.com/office/powerpoint/2010/main" val="22579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D9A0-9001-4E4B-A2AE-5A6760BD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E4F86-021A-44DC-945B-7023534F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encoding times: 14ms, 50ms, 100ms, 350ms, 500ms, 1000ms &amp; 2000ms.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C63203-9B19-4CF1-8D9D-28A2F1660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52" y="3012829"/>
            <a:ext cx="3667447" cy="36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926BB-7B05-4CF1-8C42-A4922B60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(N = 16)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7AECC289-B5DE-4DCB-8136-EA86008DE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022427"/>
            <a:ext cx="5835536" cy="4006898"/>
          </a:xfr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0D6182D-721C-40A6-A951-BCD4C4E70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182205" cy="4058750"/>
          </a:xfrm>
        </p:spPr>
        <p:txBody>
          <a:bodyPr/>
          <a:lstStyle/>
          <a:p>
            <a:r>
              <a:rPr lang="en-US" dirty="0"/>
              <a:t>For all tilts, performance improves with encoding time.</a:t>
            </a:r>
          </a:p>
          <a:p>
            <a:r>
              <a:rPr lang="en-US" dirty="0"/>
              <a:t>At 14ms, the most salient target is already well encoded.</a:t>
            </a:r>
          </a:p>
          <a:p>
            <a:r>
              <a:rPr lang="en-US" dirty="0"/>
              <a:t>The effect of saliency is still present with 2 seconds of encoding time.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1FDE4FD-6A32-4D7E-817F-CA8CE48203B3}"/>
              </a:ext>
            </a:extLst>
          </p:cNvPr>
          <p:cNvSpPr/>
          <p:nvPr/>
        </p:nvSpPr>
        <p:spPr>
          <a:xfrm>
            <a:off x="6757195" y="2051889"/>
            <a:ext cx="59486" cy="59486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3765FC3-2D04-46CB-8EF0-37F7AA5FFB4D}"/>
              </a:ext>
            </a:extLst>
          </p:cNvPr>
          <p:cNvSpPr/>
          <p:nvPr/>
        </p:nvSpPr>
        <p:spPr>
          <a:xfrm>
            <a:off x="6738145" y="5125289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7FCED-35ED-41DC-8438-F9D7247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experiment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4B597AA-71CB-44E0-B38F-0EDF0CD1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24834"/>
            <a:ext cx="10059005" cy="109864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Can relevance counteract the effect of saliency?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926909-5449-4E39-87CB-039A16060168}"/>
              </a:ext>
            </a:extLst>
          </p:cNvPr>
          <p:cNvSpPr txBox="1"/>
          <p:nvPr/>
        </p:nvSpPr>
        <p:spPr>
          <a:xfrm>
            <a:off x="913794" y="3291630"/>
            <a:ext cx="6706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Yes.</a:t>
            </a:r>
          </a:p>
        </p:txBody>
      </p:sp>
    </p:spTree>
    <p:extLst>
      <p:ext uri="{BB962C8B-B14F-4D97-AF65-F5344CB8AC3E}">
        <p14:creationId xmlns:p14="http://schemas.microsoft.com/office/powerpoint/2010/main" val="99452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39693-7E9D-4C6F-BED6-21203953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Visual Working Memory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8BB9F-40DB-4BF4-A8C1-4FBC03CB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workspace</a:t>
            </a:r>
          </a:p>
          <a:p>
            <a:r>
              <a:rPr lang="en-US" dirty="0"/>
              <a:t>Limited capacity</a:t>
            </a:r>
          </a:p>
          <a:p>
            <a:endParaRPr lang="en-US" dirty="0"/>
          </a:p>
          <a:p>
            <a:r>
              <a:rPr lang="en-US" dirty="0"/>
              <a:t>Two experimental tasks:</a:t>
            </a:r>
          </a:p>
          <a:p>
            <a:pPr lvl="1"/>
            <a:r>
              <a:rPr lang="en-US" dirty="0"/>
              <a:t>Change detection</a:t>
            </a:r>
          </a:p>
          <a:p>
            <a:pPr lvl="1"/>
            <a:r>
              <a:rPr lang="en-US" dirty="0"/>
              <a:t>Continuous report</a:t>
            </a:r>
          </a:p>
          <a:p>
            <a:endParaRPr lang="en-US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E248073-AD3C-4266-8D6B-D995A0C880C8}"/>
              </a:ext>
            </a:extLst>
          </p:cNvPr>
          <p:cNvGrpSpPr/>
          <p:nvPr/>
        </p:nvGrpSpPr>
        <p:grpSpPr>
          <a:xfrm>
            <a:off x="6537064" y="1580050"/>
            <a:ext cx="3834384" cy="2082875"/>
            <a:chOff x="2025062" y="4545801"/>
            <a:chExt cx="2038525" cy="110734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BBC21221-9E8E-4C7D-A289-F52CDA1721E2}"/>
                </a:ext>
              </a:extLst>
            </p:cNvPr>
            <p:cNvSpPr/>
            <p:nvPr/>
          </p:nvSpPr>
          <p:spPr>
            <a:xfrm>
              <a:off x="2025062" y="4545801"/>
              <a:ext cx="2038525" cy="11073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37FA8-942C-4BFE-8C1D-0D70C407836A}"/>
                </a:ext>
              </a:extLst>
            </p:cNvPr>
            <p:cNvSpPr/>
            <p:nvPr/>
          </p:nvSpPr>
          <p:spPr>
            <a:xfrm>
              <a:off x="2829415" y="5045778"/>
              <a:ext cx="104912" cy="10247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C3EDC5-6121-4493-AA21-E26135DA6F76}"/>
                </a:ext>
              </a:extLst>
            </p:cNvPr>
            <p:cNvSpPr/>
            <p:nvPr/>
          </p:nvSpPr>
          <p:spPr>
            <a:xfrm>
              <a:off x="2681632" y="5265952"/>
              <a:ext cx="104912" cy="10247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825E99-A883-49CC-BA44-14C15D73B2C3}"/>
                </a:ext>
              </a:extLst>
            </p:cNvPr>
            <p:cNvSpPr/>
            <p:nvPr/>
          </p:nvSpPr>
          <p:spPr>
            <a:xfrm>
              <a:off x="3219019" y="4763012"/>
              <a:ext cx="104912" cy="102473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1F9825-1470-4779-926A-55B71EFC558C}"/>
                </a:ext>
              </a:extLst>
            </p:cNvPr>
            <p:cNvSpPr/>
            <p:nvPr/>
          </p:nvSpPr>
          <p:spPr>
            <a:xfrm>
              <a:off x="3219019" y="5148251"/>
              <a:ext cx="104912" cy="10247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7D27F4F-F5EF-4E55-B0DD-5665D136742D}"/>
                </a:ext>
              </a:extLst>
            </p:cNvPr>
            <p:cNvSpPr/>
            <p:nvPr/>
          </p:nvSpPr>
          <p:spPr>
            <a:xfrm>
              <a:off x="3027506" y="50846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6D738FB-C9F1-44BD-AD5A-DA616E8AB4EB}"/>
              </a:ext>
            </a:extLst>
          </p:cNvPr>
          <p:cNvGrpSpPr/>
          <p:nvPr/>
        </p:nvGrpSpPr>
        <p:grpSpPr>
          <a:xfrm>
            <a:off x="6537064" y="1580050"/>
            <a:ext cx="3834384" cy="2082875"/>
            <a:chOff x="2025062" y="4545801"/>
            <a:chExt cx="2038525" cy="1107347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48FFB37-25F4-4C1B-A63B-CACA45A48DD5}"/>
                </a:ext>
              </a:extLst>
            </p:cNvPr>
            <p:cNvSpPr/>
            <p:nvPr/>
          </p:nvSpPr>
          <p:spPr>
            <a:xfrm>
              <a:off x="2025062" y="4545801"/>
              <a:ext cx="2038525" cy="11073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B931BC3-9F06-4639-A8FB-F75E474C75AC}"/>
                </a:ext>
              </a:extLst>
            </p:cNvPr>
            <p:cNvSpPr/>
            <p:nvPr/>
          </p:nvSpPr>
          <p:spPr>
            <a:xfrm>
              <a:off x="3027506" y="50846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A79A1DD-0E43-4B88-8A26-F28C0785B2A9}"/>
              </a:ext>
            </a:extLst>
          </p:cNvPr>
          <p:cNvGrpSpPr/>
          <p:nvPr/>
        </p:nvGrpSpPr>
        <p:grpSpPr>
          <a:xfrm>
            <a:off x="6537063" y="1580050"/>
            <a:ext cx="3834384" cy="2082875"/>
            <a:chOff x="2025062" y="4545801"/>
            <a:chExt cx="2038525" cy="1107347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E7C12A9-ED05-4895-9283-7BFAC17C5942}"/>
                </a:ext>
              </a:extLst>
            </p:cNvPr>
            <p:cNvSpPr/>
            <p:nvPr/>
          </p:nvSpPr>
          <p:spPr>
            <a:xfrm>
              <a:off x="2025062" y="4545801"/>
              <a:ext cx="2038525" cy="11073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32DCB6-15E3-447C-A44D-6BAE80036C48}"/>
                </a:ext>
              </a:extLst>
            </p:cNvPr>
            <p:cNvSpPr/>
            <p:nvPr/>
          </p:nvSpPr>
          <p:spPr>
            <a:xfrm>
              <a:off x="2829415" y="5045778"/>
              <a:ext cx="104912" cy="10247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784B34-94EB-46F0-8AF1-E3ACCE4D078D}"/>
                </a:ext>
              </a:extLst>
            </p:cNvPr>
            <p:cNvSpPr/>
            <p:nvPr/>
          </p:nvSpPr>
          <p:spPr>
            <a:xfrm>
              <a:off x="2681632" y="5265952"/>
              <a:ext cx="104912" cy="10247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D8EED2-E336-40C7-AB7A-4E5817AB1817}"/>
                </a:ext>
              </a:extLst>
            </p:cNvPr>
            <p:cNvSpPr/>
            <p:nvPr/>
          </p:nvSpPr>
          <p:spPr>
            <a:xfrm>
              <a:off x="3219019" y="4763012"/>
              <a:ext cx="104912" cy="102473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916EE7-9BCF-439A-9D65-631D85FD12F1}"/>
                </a:ext>
              </a:extLst>
            </p:cNvPr>
            <p:cNvSpPr/>
            <p:nvPr/>
          </p:nvSpPr>
          <p:spPr>
            <a:xfrm>
              <a:off x="3219019" y="5148251"/>
              <a:ext cx="104912" cy="102473"/>
            </a:xfrm>
            <a:prstGeom prst="rect">
              <a:avLst/>
            </a:prstGeom>
            <a:solidFill>
              <a:srgbClr val="E476B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9DA48ED-F9B0-4445-81D6-1A27616ECACF}"/>
                </a:ext>
              </a:extLst>
            </p:cNvPr>
            <p:cNvSpPr/>
            <p:nvPr/>
          </p:nvSpPr>
          <p:spPr>
            <a:xfrm>
              <a:off x="3027506" y="508463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092FED4-612D-4480-9997-593CB1879468}"/>
              </a:ext>
            </a:extLst>
          </p:cNvPr>
          <p:cNvGrpSpPr/>
          <p:nvPr/>
        </p:nvGrpSpPr>
        <p:grpSpPr>
          <a:xfrm>
            <a:off x="6537064" y="3915411"/>
            <a:ext cx="3834384" cy="2082875"/>
            <a:chOff x="6666155" y="5141053"/>
            <a:chExt cx="2038525" cy="1107347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97B4A6CF-451D-4128-81FA-999CCA3F1F6E}"/>
                </a:ext>
              </a:extLst>
            </p:cNvPr>
            <p:cNvSpPr/>
            <p:nvPr/>
          </p:nvSpPr>
          <p:spPr>
            <a:xfrm>
              <a:off x="6666155" y="5141053"/>
              <a:ext cx="2038525" cy="11073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886F00-D2F4-4D40-9991-C088C6B0F83B}"/>
                </a:ext>
              </a:extLst>
            </p:cNvPr>
            <p:cNvSpPr/>
            <p:nvPr/>
          </p:nvSpPr>
          <p:spPr>
            <a:xfrm>
              <a:off x="7470508" y="5641030"/>
              <a:ext cx="104912" cy="10247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A1D1CD-9B84-4C67-8DF5-1B6F332FB944}"/>
                </a:ext>
              </a:extLst>
            </p:cNvPr>
            <p:cNvSpPr/>
            <p:nvPr/>
          </p:nvSpPr>
          <p:spPr>
            <a:xfrm>
              <a:off x="7322725" y="5861204"/>
              <a:ext cx="104912" cy="10247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833068-E858-478B-B221-883303B668F5}"/>
                </a:ext>
              </a:extLst>
            </p:cNvPr>
            <p:cNvSpPr/>
            <p:nvPr/>
          </p:nvSpPr>
          <p:spPr>
            <a:xfrm>
              <a:off x="7860112" y="5358264"/>
              <a:ext cx="104912" cy="102473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6B73D1-F9CE-463E-8796-19F762CD1281}"/>
                </a:ext>
              </a:extLst>
            </p:cNvPr>
            <p:cNvSpPr/>
            <p:nvPr/>
          </p:nvSpPr>
          <p:spPr>
            <a:xfrm>
              <a:off x="7860112" y="5743503"/>
              <a:ext cx="104912" cy="10247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AED8909-4AA8-4FF0-B46D-5614A58165B3}"/>
                </a:ext>
              </a:extLst>
            </p:cNvPr>
            <p:cNvSpPr/>
            <p:nvPr/>
          </p:nvSpPr>
          <p:spPr>
            <a:xfrm>
              <a:off x="7687649" y="567512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7A2B93A-DBF8-41F5-BC98-34F71CCE46ED}"/>
              </a:ext>
            </a:extLst>
          </p:cNvPr>
          <p:cNvGrpSpPr/>
          <p:nvPr/>
        </p:nvGrpSpPr>
        <p:grpSpPr>
          <a:xfrm>
            <a:off x="6537063" y="3915411"/>
            <a:ext cx="3834384" cy="2082875"/>
            <a:chOff x="6666155" y="5141053"/>
            <a:chExt cx="2038525" cy="1107347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7E0674F3-A9A4-4E81-8892-3038F28B7DE0}"/>
                </a:ext>
              </a:extLst>
            </p:cNvPr>
            <p:cNvSpPr/>
            <p:nvPr/>
          </p:nvSpPr>
          <p:spPr>
            <a:xfrm>
              <a:off x="6666155" y="5141053"/>
              <a:ext cx="2038525" cy="110734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A39E22C5-D184-48EF-96CC-458619CF6FBC}"/>
                </a:ext>
              </a:extLst>
            </p:cNvPr>
            <p:cNvSpPr/>
            <p:nvPr/>
          </p:nvSpPr>
          <p:spPr>
            <a:xfrm>
              <a:off x="7687649" y="5675122"/>
              <a:ext cx="34289" cy="3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2CAF1AC-C98D-4CBD-BF83-D8C57D6CACCF}"/>
              </a:ext>
            </a:extLst>
          </p:cNvPr>
          <p:cNvGrpSpPr/>
          <p:nvPr/>
        </p:nvGrpSpPr>
        <p:grpSpPr>
          <a:xfrm>
            <a:off x="6537063" y="3915411"/>
            <a:ext cx="3834384" cy="2082875"/>
            <a:chOff x="1535596" y="3766733"/>
            <a:chExt cx="3834384" cy="2082875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4D0DDC9F-EEFA-484B-A20D-96D3D5C0443B}"/>
                </a:ext>
              </a:extLst>
            </p:cNvPr>
            <p:cNvSpPr/>
            <p:nvPr/>
          </p:nvSpPr>
          <p:spPr>
            <a:xfrm>
              <a:off x="1535596" y="3766733"/>
              <a:ext cx="3834384" cy="208287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094F466B-80BA-4354-B249-76AECEB5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740" y="3807946"/>
              <a:ext cx="1991194" cy="199119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611D8E4-A8DB-4EEC-8251-DAD5C443DCDC}"/>
                </a:ext>
              </a:extLst>
            </p:cNvPr>
            <p:cNvSpPr/>
            <p:nvPr/>
          </p:nvSpPr>
          <p:spPr>
            <a:xfrm>
              <a:off x="3048554" y="4707170"/>
              <a:ext cx="197335" cy="1927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95E06A3-4619-47A4-8EA6-08220CAC7E04}"/>
                </a:ext>
              </a:extLst>
            </p:cNvPr>
            <p:cNvSpPr/>
            <p:nvPr/>
          </p:nvSpPr>
          <p:spPr>
            <a:xfrm>
              <a:off x="2770580" y="5121308"/>
              <a:ext cx="197335" cy="1927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9C1EE6-ECB7-4A5F-B588-E90C3D330193}"/>
                </a:ext>
              </a:extLst>
            </p:cNvPr>
            <p:cNvSpPr/>
            <p:nvPr/>
          </p:nvSpPr>
          <p:spPr>
            <a:xfrm>
              <a:off x="3781383" y="4175298"/>
              <a:ext cx="197335" cy="1927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76A4F3-4CE3-445D-A7F8-3B4611DCA39A}"/>
                </a:ext>
              </a:extLst>
            </p:cNvPr>
            <p:cNvSpPr/>
            <p:nvPr/>
          </p:nvSpPr>
          <p:spPr>
            <a:xfrm>
              <a:off x="3781383" y="4899917"/>
              <a:ext cx="197335" cy="192748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861D24E6-B696-4173-AA3C-5B0803DB3361}"/>
                </a:ext>
              </a:extLst>
            </p:cNvPr>
            <p:cNvSpPr/>
            <p:nvPr/>
          </p:nvSpPr>
          <p:spPr>
            <a:xfrm>
              <a:off x="3456987" y="4771295"/>
              <a:ext cx="64496" cy="644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4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D9A0-9001-4E4B-A2AE-5A6760BD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E4F86-021A-44DC-945B-7023534F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encoding times: 350ms, 2000ms &amp; 3000ms.</a:t>
            </a:r>
          </a:p>
          <a:p>
            <a:r>
              <a:rPr lang="en-US" dirty="0"/>
              <a:t>Increased relevance of less salient targets.</a:t>
            </a:r>
          </a:p>
          <a:p>
            <a:r>
              <a:rPr lang="en-US" dirty="0"/>
              <a:t>12° targets probed on 3/6 of trials, 28° on 2/6 and 45° on 1/6.</a:t>
            </a:r>
          </a:p>
          <a:p>
            <a:r>
              <a:rPr lang="en-US" dirty="0"/>
              <a:t>Participants are aware of this distribution.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2B3D33-1106-425B-9527-4C7ED2B86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6" y="3534362"/>
            <a:ext cx="3296947" cy="327601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AAD57BA3-9B05-4DAF-B775-908F40D6AF92}"/>
              </a:ext>
            </a:extLst>
          </p:cNvPr>
          <p:cNvGrpSpPr/>
          <p:nvPr/>
        </p:nvGrpSpPr>
        <p:grpSpPr>
          <a:xfrm>
            <a:off x="5184591" y="4202222"/>
            <a:ext cx="1933362" cy="1853471"/>
            <a:chOff x="5135542" y="3882322"/>
            <a:chExt cx="2184609" cy="2094337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443005C-959C-49F1-A59C-3B3B5021D7EB}"/>
                </a:ext>
              </a:extLst>
            </p:cNvPr>
            <p:cNvSpPr txBox="1"/>
            <p:nvPr/>
          </p:nvSpPr>
          <p:spPr>
            <a:xfrm>
              <a:off x="6739126" y="3937365"/>
              <a:ext cx="581025" cy="35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1/6</a:t>
              </a:r>
              <a:endParaRPr lang="fr-FR" sz="1200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B01C7A4-1CA0-4D88-99D7-D1C7A2654F5A}"/>
                </a:ext>
              </a:extLst>
            </p:cNvPr>
            <p:cNvSpPr txBox="1"/>
            <p:nvPr/>
          </p:nvSpPr>
          <p:spPr>
            <a:xfrm>
              <a:off x="5135542" y="3882322"/>
              <a:ext cx="581026" cy="35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dirty="0"/>
                <a:t>2/6</a:t>
              </a:r>
              <a:endParaRPr lang="fr-FR" sz="1200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C10B30F-9296-475A-886A-745759D1E130}"/>
                </a:ext>
              </a:extLst>
            </p:cNvPr>
            <p:cNvSpPr txBox="1"/>
            <p:nvPr/>
          </p:nvSpPr>
          <p:spPr>
            <a:xfrm>
              <a:off x="6685312" y="5623940"/>
              <a:ext cx="581025" cy="35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3/6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8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E588D19-D6F7-4A4C-BB9F-38B6B797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(N = 36)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C494AB7-F6CC-4F1E-8981-0568F45F5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 350ms, the results are not different from previous experiments.</a:t>
            </a:r>
          </a:p>
          <a:p>
            <a:r>
              <a:rPr lang="en-US" dirty="0"/>
              <a:t>There is no difference between tilts at 2000ms or 3000ms.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E94A0322-6260-48A5-93D8-653C018A8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994760"/>
            <a:ext cx="5818488" cy="4058750"/>
          </a:xfr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2133973-DCDE-428A-81E7-66FD4FED6035}"/>
              </a:ext>
            </a:extLst>
          </p:cNvPr>
          <p:cNvSpPr/>
          <p:nvPr/>
        </p:nvSpPr>
        <p:spPr>
          <a:xfrm>
            <a:off x="6881020" y="1994760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44215AA-9789-4A88-93C4-A9E64476F5D8}"/>
              </a:ext>
            </a:extLst>
          </p:cNvPr>
          <p:cNvSpPr/>
          <p:nvPr/>
        </p:nvSpPr>
        <p:spPr>
          <a:xfrm>
            <a:off x="6883822" y="2566239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7E38918-992F-4634-BC02-F1EBF177B5BA}"/>
              </a:ext>
            </a:extLst>
          </p:cNvPr>
          <p:cNvSpPr/>
          <p:nvPr/>
        </p:nvSpPr>
        <p:spPr>
          <a:xfrm>
            <a:off x="6885721" y="3137718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C15DAB0-7968-43E9-8BC6-63795FFF9FCC}"/>
              </a:ext>
            </a:extLst>
          </p:cNvPr>
          <p:cNvSpPr/>
          <p:nvPr/>
        </p:nvSpPr>
        <p:spPr>
          <a:xfrm>
            <a:off x="6871809" y="3711863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0E8FF9-6C0C-4347-824F-B809F83BEDA7}"/>
              </a:ext>
            </a:extLst>
          </p:cNvPr>
          <p:cNvSpPr/>
          <p:nvPr/>
        </p:nvSpPr>
        <p:spPr>
          <a:xfrm>
            <a:off x="6881334" y="4247908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10733D4-0EC5-476F-88BB-9A321752DE68}"/>
              </a:ext>
            </a:extLst>
          </p:cNvPr>
          <p:cNvSpPr/>
          <p:nvPr/>
        </p:nvSpPr>
        <p:spPr>
          <a:xfrm>
            <a:off x="6881020" y="4854642"/>
            <a:ext cx="59486" cy="594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3AEE8BB-AF4F-4A6C-9D3E-B2B3E820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839DB20-0D26-42DF-8271-97EAE765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saliency decreases over time.</a:t>
            </a:r>
          </a:p>
          <a:p>
            <a:endParaRPr lang="en-US" dirty="0"/>
          </a:p>
          <a:p>
            <a:r>
              <a:rPr lang="en-US" dirty="0"/>
              <a:t>Relevance can counteract saliency, in the right conditions.</a:t>
            </a:r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C3C32-8BC0-4C6E-9927-181996F4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home message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FC984A-0EF5-40B1-B80F-D7571906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/>
          </a:p>
          <a:p>
            <a:endParaRPr lang="fr-FR" sz="2800" dirty="0"/>
          </a:p>
          <a:p>
            <a:r>
              <a:rPr lang="fr-FR" sz="2800" dirty="0" err="1"/>
              <a:t>Saliency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an important factor </a:t>
            </a:r>
            <a:r>
              <a:rPr lang="fr-FR" sz="2800" dirty="0" err="1"/>
              <a:t>influencing</a:t>
            </a:r>
            <a:r>
              <a:rPr lang="fr-FR" sz="2800" dirty="0"/>
              <a:t> VWM performance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hard to </a:t>
            </a:r>
            <a:r>
              <a:rPr lang="fr-FR" sz="2800" dirty="0" err="1"/>
              <a:t>override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695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CD14C-0691-463F-A4A4-C0651CD4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21451"/>
            <a:ext cx="10353762" cy="9704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81A744B-45FD-44BE-85E3-81BFFF383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1579" y="3787995"/>
            <a:ext cx="2306516" cy="23065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74DD94-6FA4-4545-8618-32896A904D7F}"/>
              </a:ext>
            </a:extLst>
          </p:cNvPr>
          <p:cNvSpPr txBox="1"/>
          <p:nvPr/>
        </p:nvSpPr>
        <p:spPr>
          <a:xfrm>
            <a:off x="9528444" y="6094511"/>
            <a:ext cx="2472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https://psyarxiv.com/q36zu/</a:t>
            </a:r>
          </a:p>
        </p:txBody>
      </p:sp>
      <p:pic>
        <p:nvPicPr>
          <p:cNvPr id="5" name="Image 4" descr="Une image contenant signe, extérieur, arrêt, rouge&#10;&#10;Description générée automatiquement">
            <a:extLst>
              <a:ext uri="{FF2B5EF4-FFF2-40B4-BE49-F238E27FC236}">
                <a16:creationId xmlns:a16="http://schemas.microsoft.com/office/drawing/2014/main" id="{B1A87AFE-690A-4529-902B-235EC4CB5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1" y="6198576"/>
            <a:ext cx="399294" cy="39929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49A99CB-710C-4925-9981-E234981F4A74}"/>
              </a:ext>
            </a:extLst>
          </p:cNvPr>
          <p:cNvSpPr txBox="1">
            <a:spLocks/>
          </p:cNvSpPr>
          <p:nvPr/>
        </p:nvSpPr>
        <p:spPr>
          <a:xfrm>
            <a:off x="809729" y="6161531"/>
            <a:ext cx="2830286" cy="5127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Martin.Constant@psy.lmu.de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A1AB3DD-FA26-45B5-8235-465AEA5EE164}"/>
              </a:ext>
            </a:extLst>
          </p:cNvPr>
          <p:cNvSpPr txBox="1">
            <a:spLocks/>
          </p:cNvSpPr>
          <p:nvPr/>
        </p:nvSpPr>
        <p:spPr>
          <a:xfrm>
            <a:off x="3427304" y="218167"/>
            <a:ext cx="5326744" cy="5127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This project was supported by the German Research Foundation (DFG)</a:t>
            </a:r>
          </a:p>
        </p:txBody>
      </p:sp>
      <p:pic>
        <p:nvPicPr>
          <p:cNvPr id="4" name="Image 3" descr="Une image contenant extérieur, personne, homme, portant&#10;&#10;Description générée automatiquement">
            <a:extLst>
              <a:ext uri="{FF2B5EF4-FFF2-40B4-BE49-F238E27FC236}">
                <a16:creationId xmlns:a16="http://schemas.microsoft.com/office/drawing/2014/main" id="{2F344C4E-265C-44BC-B37C-979A2CA0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17" y="3787995"/>
            <a:ext cx="3916516" cy="22030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DED00F6-5A09-434F-865C-C6839C7B5502}"/>
              </a:ext>
            </a:extLst>
          </p:cNvPr>
          <p:cNvSpPr txBox="1"/>
          <p:nvPr/>
        </p:nvSpPr>
        <p:spPr>
          <a:xfrm>
            <a:off x="4218670" y="6198576"/>
            <a:ext cx="374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Heinrich R. </a:t>
            </a:r>
            <a:r>
              <a:rPr lang="fr-FR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Liesefeld</a:t>
            </a:r>
            <a:endParaRPr lang="fr-FR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7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96A370CE-FD9D-413C-AEB0-A36C42B3F598}"/>
              </a:ext>
            </a:extLst>
          </p:cNvPr>
          <p:cNvGrpSpPr/>
          <p:nvPr/>
        </p:nvGrpSpPr>
        <p:grpSpPr>
          <a:xfrm>
            <a:off x="4414738" y="1963397"/>
            <a:ext cx="3351875" cy="3351875"/>
            <a:chOff x="4414738" y="1963397"/>
            <a:chExt cx="3351875" cy="33518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911CB9-9082-4636-B6AE-908277B75824}"/>
                </a:ext>
              </a:extLst>
            </p:cNvPr>
            <p:cNvSpPr/>
            <p:nvPr/>
          </p:nvSpPr>
          <p:spPr>
            <a:xfrm>
              <a:off x="4414738" y="1963397"/>
              <a:ext cx="3351875" cy="3351875"/>
            </a:xfrm>
            <a:prstGeom prst="rect">
              <a:avLst/>
            </a:prstGeom>
            <a:solidFill>
              <a:srgbClr val="5151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97DE9B-2926-4DE4-A34A-074E8F94CF62}"/>
                </a:ext>
              </a:extLst>
            </p:cNvPr>
            <p:cNvSpPr/>
            <p:nvPr/>
          </p:nvSpPr>
          <p:spPr>
            <a:xfrm rot="300000">
              <a:off x="4876936" y="3094235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8BC20C-9597-4CDF-9DC7-78E8703DEE1B}"/>
                </a:ext>
              </a:extLst>
            </p:cNvPr>
            <p:cNvSpPr/>
            <p:nvPr/>
          </p:nvSpPr>
          <p:spPr>
            <a:xfrm rot="1080000">
              <a:off x="4716142" y="3531598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8A0ABB-E8CE-42B8-9308-F316FC7C94A1}"/>
                </a:ext>
              </a:extLst>
            </p:cNvPr>
            <p:cNvSpPr/>
            <p:nvPr/>
          </p:nvSpPr>
          <p:spPr>
            <a:xfrm rot="1200000">
              <a:off x="5002815" y="2558254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B7CE5B-F03D-4B41-B017-4342FC9987CB}"/>
                </a:ext>
              </a:extLst>
            </p:cNvPr>
            <p:cNvSpPr/>
            <p:nvPr/>
          </p:nvSpPr>
          <p:spPr>
            <a:xfrm rot="780000">
              <a:off x="4876936" y="4387696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C62497-FCE9-4A8A-A98A-3D06E709BA4D}"/>
                </a:ext>
              </a:extLst>
            </p:cNvPr>
            <p:cNvSpPr/>
            <p:nvPr/>
          </p:nvSpPr>
          <p:spPr>
            <a:xfrm rot="720000">
              <a:off x="6265129" y="2481074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6A3385-776D-416A-B691-E892CF101695}"/>
                </a:ext>
              </a:extLst>
            </p:cNvPr>
            <p:cNvSpPr/>
            <p:nvPr/>
          </p:nvSpPr>
          <p:spPr>
            <a:xfrm rot="1020000">
              <a:off x="6763591" y="2828924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F7BF5A-AB92-4334-A7FF-F73464BC8E42}"/>
                </a:ext>
              </a:extLst>
            </p:cNvPr>
            <p:cNvSpPr/>
            <p:nvPr/>
          </p:nvSpPr>
          <p:spPr>
            <a:xfrm rot="20700000">
              <a:off x="5892852" y="4096521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0175D0-38B6-45C1-AD3D-E1ECBDB078A8}"/>
                </a:ext>
              </a:extLst>
            </p:cNvPr>
            <p:cNvSpPr/>
            <p:nvPr/>
          </p:nvSpPr>
          <p:spPr>
            <a:xfrm rot="720000">
              <a:off x="5804002" y="3636647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670B3E-78EE-44B4-B7CF-3BC28D753B74}"/>
                </a:ext>
              </a:extLst>
            </p:cNvPr>
            <p:cNvSpPr/>
            <p:nvPr/>
          </p:nvSpPr>
          <p:spPr>
            <a:xfrm rot="360000">
              <a:off x="5606177" y="2867513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4191F-1629-422A-B0AC-74B4B38C634A}"/>
                </a:ext>
              </a:extLst>
            </p:cNvPr>
            <p:cNvSpPr/>
            <p:nvPr/>
          </p:nvSpPr>
          <p:spPr>
            <a:xfrm rot="9600000">
              <a:off x="4590261" y="2243235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92C394-66A2-444D-B038-421B72CB40C8}"/>
                </a:ext>
              </a:extLst>
            </p:cNvPr>
            <p:cNvSpPr/>
            <p:nvPr/>
          </p:nvSpPr>
          <p:spPr>
            <a:xfrm rot="21060000">
              <a:off x="4673263" y="4819961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AFEC1E-4602-4B13-BA39-11541BA96C7E}"/>
                </a:ext>
              </a:extLst>
            </p:cNvPr>
            <p:cNvSpPr/>
            <p:nvPr/>
          </p:nvSpPr>
          <p:spPr>
            <a:xfrm rot="480000">
              <a:off x="6377351" y="4642547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054354-5D92-4214-8FBF-C2A2E60DE93A}"/>
                </a:ext>
              </a:extLst>
            </p:cNvPr>
            <p:cNvSpPr/>
            <p:nvPr/>
          </p:nvSpPr>
          <p:spPr>
            <a:xfrm rot="20640000">
              <a:off x="6696336" y="3484631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217B75-A03F-4ED3-9A35-F5FDA8C71DF8}"/>
                </a:ext>
              </a:extLst>
            </p:cNvPr>
            <p:cNvSpPr/>
            <p:nvPr/>
          </p:nvSpPr>
          <p:spPr>
            <a:xfrm>
              <a:off x="6838477" y="3894521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04B3C6-06FB-4D30-85F8-217839A284C0}"/>
                </a:ext>
              </a:extLst>
            </p:cNvPr>
            <p:cNvSpPr/>
            <p:nvPr/>
          </p:nvSpPr>
          <p:spPr>
            <a:xfrm rot="20940000">
              <a:off x="6551802" y="5052018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258A6-B2C5-4C6B-A415-CFF9007677F7}"/>
                </a:ext>
              </a:extLst>
            </p:cNvPr>
            <p:cNvSpPr/>
            <p:nvPr/>
          </p:nvSpPr>
          <p:spPr>
            <a:xfrm>
              <a:off x="6763591" y="4265401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3B4F9A9-A035-46D3-A035-C6457FC8E00A}"/>
                </a:ext>
              </a:extLst>
            </p:cNvPr>
            <p:cNvSpPr/>
            <p:nvPr/>
          </p:nvSpPr>
          <p:spPr>
            <a:xfrm rot="21060000">
              <a:off x="6841845" y="2237457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D99B77-0ED1-4F81-AC7A-BFC57025B9B2}"/>
                </a:ext>
              </a:extLst>
            </p:cNvPr>
            <p:cNvSpPr/>
            <p:nvPr/>
          </p:nvSpPr>
          <p:spPr>
            <a:xfrm>
              <a:off x="5134208" y="3351506"/>
              <a:ext cx="573348" cy="77180"/>
            </a:xfrm>
            <a:prstGeom prst="rect">
              <a:avLst/>
            </a:prstGeom>
            <a:solidFill>
              <a:srgbClr val="00B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3B0C4B-4616-469F-8A6D-6E91DF604F38}"/>
                </a:ext>
              </a:extLst>
            </p:cNvPr>
            <p:cNvSpPr/>
            <p:nvPr/>
          </p:nvSpPr>
          <p:spPr>
            <a:xfrm rot="780000">
              <a:off x="5502546" y="2239768"/>
              <a:ext cx="573348" cy="771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77C7193-5ED5-4181-89A1-E63747DD97B9}"/>
              </a:ext>
            </a:extLst>
          </p:cNvPr>
          <p:cNvSpPr/>
          <p:nvPr/>
        </p:nvSpPr>
        <p:spPr>
          <a:xfrm rot="1260000">
            <a:off x="5450285" y="4897141"/>
            <a:ext cx="573348" cy="77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29362-8028-4D58-ACF5-7549FB33F1F3}"/>
              </a:ext>
            </a:extLst>
          </p:cNvPr>
          <p:cNvSpPr/>
          <p:nvPr/>
        </p:nvSpPr>
        <p:spPr>
          <a:xfrm rot="21600000">
            <a:off x="4823338" y="3950334"/>
            <a:ext cx="573348" cy="77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CBE4E-F5BF-411C-965C-02E5C6351AB8}"/>
              </a:ext>
            </a:extLst>
          </p:cNvPr>
          <p:cNvSpPr/>
          <p:nvPr/>
        </p:nvSpPr>
        <p:spPr>
          <a:xfrm rot="21180000">
            <a:off x="5868502" y="3176775"/>
            <a:ext cx="573348" cy="77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6EB4CA-19A1-482E-B26F-BF838BD4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Saliency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10763B4-D4E7-448B-8640-40C34DB77D10}"/>
              </a:ext>
            </a:extLst>
          </p:cNvPr>
          <p:cNvSpPr txBox="1"/>
          <p:nvPr/>
        </p:nvSpPr>
        <p:spPr>
          <a:xfrm>
            <a:off x="3247462" y="5704567"/>
            <a:ext cx="568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Saliency is determined by local feature contrast.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990DD3-4EEA-4FFF-8641-4501A7AD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76" y="1963398"/>
            <a:ext cx="5363000" cy="33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25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25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5 4.4444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12" grpId="1" animBg="1"/>
      <p:bldP spid="13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B1842-D20D-4B11-BB8F-6623E3E3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Saliency and VWM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39B06-DD4F-48C3-8605-0B8B3AA9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VWM study design focuses on isolated items (i.e. salient).</a:t>
            </a:r>
          </a:p>
          <a:p>
            <a:r>
              <a:rPr lang="en-US" dirty="0"/>
              <a:t>In more complex scenes, the saliency of each item might be the determinant of how much resource is allocated to them.</a:t>
            </a:r>
          </a:p>
        </p:txBody>
      </p:sp>
      <p:pic>
        <p:nvPicPr>
          <p:cNvPr id="10" name="Image 9" descr="Une image contenant intérieur, lit, assis, chat&#10;&#10;Description générée automatiquement">
            <a:extLst>
              <a:ext uri="{FF2B5EF4-FFF2-40B4-BE49-F238E27FC236}">
                <a16:creationId xmlns:a16="http://schemas.microsoft.com/office/drawing/2014/main" id="{191D2F95-E247-4A84-9173-EF5A902A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58" y="3429000"/>
            <a:ext cx="4640484" cy="30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7FCED-35ED-41DC-8438-F9D7247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Experiment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4B597AA-71CB-44E0-B38F-0EDF0CD1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24834"/>
            <a:ext cx="9620855" cy="126679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How does saliency influence VWM performance?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525497-E99B-4DA0-880E-06A3294B2E1C}"/>
              </a:ext>
            </a:extLst>
          </p:cNvPr>
          <p:cNvSpPr txBox="1"/>
          <p:nvPr/>
        </p:nvSpPr>
        <p:spPr>
          <a:xfrm>
            <a:off x="913794" y="3291630"/>
            <a:ext cx="891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salient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recalled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accurately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5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8721F-FD48-4CB0-8EDA-05C6426F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Methods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4A82E-729D-4BE8-9B08-42430EFE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Targets: 3 tilted bars (12°, 28° &amp; 45°).</a:t>
            </a:r>
          </a:p>
          <a:p>
            <a:r>
              <a:rPr lang="en-US" dirty="0"/>
              <a:t>All targets share the same relevance.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B99DA0-21FD-4D11-8512-4D32459DDEC2}"/>
              </a:ext>
            </a:extLst>
          </p:cNvPr>
          <p:cNvGrpSpPr/>
          <p:nvPr/>
        </p:nvGrpSpPr>
        <p:grpSpPr>
          <a:xfrm>
            <a:off x="1114472" y="3088368"/>
            <a:ext cx="10222730" cy="3705722"/>
            <a:chOff x="1114472" y="3088368"/>
            <a:chExt cx="10222730" cy="370572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A297147-29E0-4A23-A7D2-032551BDD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3769" y="3088368"/>
              <a:ext cx="3338491" cy="3338491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6F6CB6-15DC-4901-99D5-C1CDFC95BFB4}"/>
                </a:ext>
              </a:extLst>
            </p:cNvPr>
            <p:cNvGrpSpPr/>
            <p:nvPr/>
          </p:nvGrpSpPr>
          <p:grpSpPr>
            <a:xfrm>
              <a:off x="1114472" y="3090813"/>
              <a:ext cx="3530773" cy="3703277"/>
              <a:chOff x="1114472" y="3090813"/>
              <a:chExt cx="3530773" cy="3703277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E8D0962C-AD5B-41AB-9E4A-8EF850DB0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94100" y="3090813"/>
                <a:ext cx="3371518" cy="3371518"/>
              </a:xfrm>
              <a:prstGeom prst="rect">
                <a:avLst/>
              </a:prstGeom>
            </p:spPr>
          </p:pic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52A2D5B-7D1B-4DEC-AB4C-B8386621E7C5}"/>
                  </a:ext>
                </a:extLst>
              </p:cNvPr>
              <p:cNvSpPr txBox="1"/>
              <p:nvPr/>
            </p:nvSpPr>
            <p:spPr>
              <a:xfrm>
                <a:off x="1114472" y="6424758"/>
                <a:ext cx="3530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tx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Stimulus </a:t>
                </a:r>
                <a:r>
                  <a:rPr lang="fr-FR" dirty="0" err="1">
                    <a:solidFill>
                      <a:schemeClr val="tx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presentation</a:t>
                </a:r>
                <a:r>
                  <a:rPr lang="fr-FR" dirty="0">
                    <a:solidFill>
                      <a:schemeClr val="tx1">
                        <a:lumMod val="8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(350ms)</a:t>
                </a: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3879213-320D-4AB1-A331-2482D7D03D6A}"/>
                </a:ext>
              </a:extLst>
            </p:cNvPr>
            <p:cNvSpPr txBox="1"/>
            <p:nvPr/>
          </p:nvSpPr>
          <p:spPr>
            <a:xfrm>
              <a:off x="7959741" y="6424758"/>
              <a:ext cx="337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Response</a:t>
              </a:r>
              <a:r>
                <a:rPr lang="fr-FR" dirty="0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fr-FR" dirty="0" err="1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infinite</a:t>
              </a:r>
              <a:r>
                <a:rPr lang="fr-FR" dirty="0">
                  <a:solidFill>
                    <a:schemeClr val="tx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29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9-11-25_16-22-58">
            <a:hlinkClick r:id="" action="ppaction://media"/>
            <a:extLst>
              <a:ext uri="{FF2B5EF4-FFF2-40B4-BE49-F238E27FC236}">
                <a16:creationId xmlns:a16="http://schemas.microsoft.com/office/drawing/2014/main" id="{01789D7A-1210-444A-81A9-3FF66FDF5098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3392" end="141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597" cy="6858000"/>
          </a:xfrm>
        </p:spPr>
      </p:pic>
    </p:spTree>
    <p:extLst>
      <p:ext uri="{BB962C8B-B14F-4D97-AF65-F5344CB8AC3E}">
        <p14:creationId xmlns:p14="http://schemas.microsoft.com/office/powerpoint/2010/main" val="24257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EA438-FE1A-4B96-BA12-F1BB917E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fr-FR" dirty="0"/>
              <a:t>(N = 10)</a:t>
            </a:r>
            <a:endParaRPr lang="en-US" dirty="0"/>
          </a:p>
        </p:txBody>
      </p:sp>
      <p:sp>
        <p:nvSpPr>
          <p:cNvPr id="5" name="Espace réservé du contenu 9">
            <a:extLst>
              <a:ext uri="{FF2B5EF4-FFF2-40B4-BE49-F238E27FC236}">
                <a16:creationId xmlns:a16="http://schemas.microsoft.com/office/drawing/2014/main" id="{C36FFE61-BB48-405A-8A74-CD9DFEEC6490}"/>
              </a:ext>
            </a:extLst>
          </p:cNvPr>
          <p:cNvSpPr txBox="1">
            <a:spLocks/>
          </p:cNvSpPr>
          <p:nvPr/>
        </p:nvSpPr>
        <p:spPr>
          <a:xfrm>
            <a:off x="913795" y="1732449"/>
            <a:ext cx="6057276" cy="40587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 Error: average absolute angular distance.</a:t>
            </a:r>
          </a:p>
          <a:p>
            <a:r>
              <a:rPr lang="en-US" dirty="0"/>
              <a:t>Saliency improves VWM performance.</a:t>
            </a:r>
          </a:p>
          <a:p>
            <a:endParaRPr lang="en-US" dirty="0"/>
          </a:p>
        </p:txBody>
      </p:sp>
      <p:pic>
        <p:nvPicPr>
          <p:cNvPr id="8" name="Espace réservé du contenu 7" descr="Une image contenant capture d’écran, dessin&#10;&#10;Description générée automatiquement">
            <a:extLst>
              <a:ext uri="{FF2B5EF4-FFF2-40B4-BE49-F238E27FC236}">
                <a16:creationId xmlns:a16="http://schemas.microsoft.com/office/drawing/2014/main" id="{63D87FCE-FBBA-4C0B-B5DA-78DE44FCE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1571" r="2321" b="1567"/>
          <a:stretch/>
        </p:blipFill>
        <p:spPr>
          <a:xfrm>
            <a:off x="6971071" y="1580049"/>
            <a:ext cx="4611330" cy="5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7FCED-35ED-41DC-8438-F9D72475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Experiment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4B597AA-71CB-44E0-B38F-0EDF0CD1F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330352"/>
            <a:ext cx="9297005" cy="109864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What happens when targets share the same saliency?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C576DA-DC58-474A-8E8D-19E33CBF865A}"/>
              </a:ext>
            </a:extLst>
          </p:cNvPr>
          <p:cNvSpPr txBox="1"/>
          <p:nvPr/>
        </p:nvSpPr>
        <p:spPr>
          <a:xfrm>
            <a:off x="913794" y="3291630"/>
            <a:ext cx="1058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FR" sz="2000" dirty="0" err="1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evenly</a:t>
            </a:r>
            <a:r>
              <a:rPr lang="fr-FR" sz="20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71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2654</TotalTime>
  <Words>653</Words>
  <Application>Microsoft Office PowerPoint</Application>
  <PresentationFormat>Grand écran</PresentationFormat>
  <Paragraphs>119</Paragraphs>
  <Slides>24</Slides>
  <Notes>7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Calisto MT</vt:lpstr>
      <vt:lpstr>Wingdings 2</vt:lpstr>
      <vt:lpstr>Ardoise</vt:lpstr>
      <vt:lpstr>Massive Effects of Saliency on Information Processing in Visual Working Memory</vt:lpstr>
      <vt:lpstr>Visual Working Memory</vt:lpstr>
      <vt:lpstr>Saliency</vt:lpstr>
      <vt:lpstr>Saliency and VWM</vt:lpstr>
      <vt:lpstr>1st Experiment</vt:lpstr>
      <vt:lpstr>Methods</vt:lpstr>
      <vt:lpstr>Présentation PowerPoint</vt:lpstr>
      <vt:lpstr>Results (N = 10)</vt:lpstr>
      <vt:lpstr>2nd Experiment</vt:lpstr>
      <vt:lpstr>Methods</vt:lpstr>
      <vt:lpstr>Results (N = 31)</vt:lpstr>
      <vt:lpstr>3rd Experiment</vt:lpstr>
      <vt:lpstr>Methods</vt:lpstr>
      <vt:lpstr>Results (N = 34)</vt:lpstr>
      <vt:lpstr>Mid summary</vt:lpstr>
      <vt:lpstr>4th Experiment</vt:lpstr>
      <vt:lpstr>Methods</vt:lpstr>
      <vt:lpstr>Results (N = 16)</vt:lpstr>
      <vt:lpstr>Last experiment</vt:lpstr>
      <vt:lpstr>Methods</vt:lpstr>
      <vt:lpstr>Results (N = 36)</vt:lpstr>
      <vt:lpstr>Summary</vt:lpstr>
      <vt:lpstr>Take home message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Effects of Saliency on Information Processing in Visual Working Memory</dc:title>
  <dc:creator>Martin Constant</dc:creator>
  <cp:lastModifiedBy>Martin Constant</cp:lastModifiedBy>
  <cp:revision>125</cp:revision>
  <dcterms:created xsi:type="dcterms:W3CDTF">2019-11-20T10:27:17Z</dcterms:created>
  <dcterms:modified xsi:type="dcterms:W3CDTF">2020-06-09T14:53:27Z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