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8" r:id="rId2"/>
  </p:sldIdLst>
  <p:sldSz cx="6858000" cy="9144000" type="screen4x3"/>
  <p:notesSz cx="6794500" cy="9931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2F2"/>
    <a:srgbClr val="FFFFFF"/>
    <a:srgbClr val="BDB759"/>
    <a:srgbClr val="F79646"/>
    <a:srgbClr val="FFC000"/>
    <a:srgbClr val="953735"/>
    <a:srgbClr val="D29898"/>
    <a:srgbClr val="8EB4E3"/>
    <a:srgbClr val="000000"/>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40" autoAdjust="0"/>
    <p:restoredTop sz="94660"/>
  </p:normalViewPr>
  <p:slideViewPr>
    <p:cSldViewPr>
      <p:cViewPr>
        <p:scale>
          <a:sx n="125" d="100"/>
          <a:sy n="125" d="100"/>
        </p:scale>
        <p:origin x="906" y="-3510"/>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00605CBD-0440-497C-BC05-643B7E584332}" type="datetimeFigureOut">
              <a:rPr lang="en-GB" smtClean="0"/>
              <a:t>23/11/2016</a:t>
            </a:fld>
            <a:endParaRPr lang="en-GB"/>
          </a:p>
        </p:txBody>
      </p:sp>
      <p:sp>
        <p:nvSpPr>
          <p:cNvPr id="4" name="Slide Image Placeholder 3"/>
          <p:cNvSpPr>
            <a:spLocks noGrp="1" noRot="1" noChangeAspect="1"/>
          </p:cNvSpPr>
          <p:nvPr>
            <p:ph type="sldImg" idx="2"/>
          </p:nvPr>
        </p:nvSpPr>
        <p:spPr>
          <a:xfrm>
            <a:off x="2001838" y="744538"/>
            <a:ext cx="2790825" cy="37242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17415"/>
            <a:ext cx="5435600" cy="446913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7DED32E2-DFD4-42D4-AD91-754CA29B9B9E}" type="slidenum">
              <a:rPr lang="en-GB" smtClean="0"/>
              <a:t>‹#›</a:t>
            </a:fld>
            <a:endParaRPr lang="en-GB"/>
          </a:p>
        </p:txBody>
      </p:sp>
    </p:spTree>
    <p:extLst>
      <p:ext uri="{BB962C8B-B14F-4D97-AF65-F5344CB8AC3E}">
        <p14:creationId xmlns:p14="http://schemas.microsoft.com/office/powerpoint/2010/main" val="699025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DED32E2-DFD4-42D4-AD91-754CA29B9B9E}" type="slidenum">
              <a:rPr lang="en-GB" smtClean="0"/>
              <a:t>1</a:t>
            </a:fld>
            <a:endParaRPr lang="en-GB"/>
          </a:p>
        </p:txBody>
      </p:sp>
    </p:spTree>
    <p:extLst>
      <p:ext uri="{BB962C8B-B14F-4D97-AF65-F5344CB8AC3E}">
        <p14:creationId xmlns:p14="http://schemas.microsoft.com/office/powerpoint/2010/main" val="3579500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GB"/>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759552F-6B62-440E-9396-95CD87152F49}" type="datetimeFigureOut">
              <a:rPr lang="en-GB" smtClean="0"/>
              <a:t>23/11/2016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B1CA34-6A11-46B9-8500-9B63B79F2194}" type="slidenum">
              <a:rPr lang="en-GB" smtClean="0"/>
              <a:t>‹#›</a:t>
            </a:fld>
            <a:endParaRPr lang="en-GB"/>
          </a:p>
        </p:txBody>
      </p:sp>
    </p:spTree>
    <p:extLst>
      <p:ext uri="{BB962C8B-B14F-4D97-AF65-F5344CB8AC3E}">
        <p14:creationId xmlns:p14="http://schemas.microsoft.com/office/powerpoint/2010/main" val="3091113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759552F-6B62-440E-9396-95CD87152F49}" type="datetimeFigureOut">
              <a:rPr lang="en-GB" smtClean="0"/>
              <a:t>23/11/2016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B1CA34-6A11-46B9-8500-9B63B79F2194}" type="slidenum">
              <a:rPr lang="en-GB" smtClean="0"/>
              <a:t>‹#›</a:t>
            </a:fld>
            <a:endParaRPr lang="en-GB"/>
          </a:p>
        </p:txBody>
      </p:sp>
    </p:spTree>
    <p:extLst>
      <p:ext uri="{BB962C8B-B14F-4D97-AF65-F5344CB8AC3E}">
        <p14:creationId xmlns:p14="http://schemas.microsoft.com/office/powerpoint/2010/main" val="3603378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759552F-6B62-440E-9396-95CD87152F49}" type="datetimeFigureOut">
              <a:rPr lang="en-GB" smtClean="0"/>
              <a:t>23/11/2016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B1CA34-6A11-46B9-8500-9B63B79F2194}" type="slidenum">
              <a:rPr lang="en-GB" smtClean="0"/>
              <a:t>‹#›</a:t>
            </a:fld>
            <a:endParaRPr lang="en-GB"/>
          </a:p>
        </p:txBody>
      </p:sp>
    </p:spTree>
    <p:extLst>
      <p:ext uri="{BB962C8B-B14F-4D97-AF65-F5344CB8AC3E}">
        <p14:creationId xmlns:p14="http://schemas.microsoft.com/office/powerpoint/2010/main" val="2228002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759552F-6B62-440E-9396-95CD87152F49}" type="datetimeFigureOut">
              <a:rPr lang="en-GB" smtClean="0"/>
              <a:t>23/11/2016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B1CA34-6A11-46B9-8500-9B63B79F2194}" type="slidenum">
              <a:rPr lang="en-GB" smtClean="0"/>
              <a:t>‹#›</a:t>
            </a:fld>
            <a:endParaRPr lang="en-GB"/>
          </a:p>
        </p:txBody>
      </p:sp>
    </p:spTree>
    <p:extLst>
      <p:ext uri="{BB962C8B-B14F-4D97-AF65-F5344CB8AC3E}">
        <p14:creationId xmlns:p14="http://schemas.microsoft.com/office/powerpoint/2010/main" val="2416182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759552F-6B62-440E-9396-95CD87152F49}" type="datetimeFigureOut">
              <a:rPr lang="en-GB" smtClean="0"/>
              <a:t>23/11/2016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B1CA34-6A11-46B9-8500-9B63B79F2194}" type="slidenum">
              <a:rPr lang="en-GB" smtClean="0"/>
              <a:t>‹#›</a:t>
            </a:fld>
            <a:endParaRPr lang="en-GB"/>
          </a:p>
        </p:txBody>
      </p:sp>
    </p:spTree>
    <p:extLst>
      <p:ext uri="{BB962C8B-B14F-4D97-AF65-F5344CB8AC3E}">
        <p14:creationId xmlns:p14="http://schemas.microsoft.com/office/powerpoint/2010/main" val="3323179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759552F-6B62-440E-9396-95CD87152F49}" type="datetimeFigureOut">
              <a:rPr lang="en-GB" smtClean="0"/>
              <a:t>23/11/2016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7B1CA34-6A11-46B9-8500-9B63B79F2194}" type="slidenum">
              <a:rPr lang="en-GB" smtClean="0"/>
              <a:t>‹#›</a:t>
            </a:fld>
            <a:endParaRPr lang="en-GB"/>
          </a:p>
        </p:txBody>
      </p:sp>
    </p:spTree>
    <p:extLst>
      <p:ext uri="{BB962C8B-B14F-4D97-AF65-F5344CB8AC3E}">
        <p14:creationId xmlns:p14="http://schemas.microsoft.com/office/powerpoint/2010/main" val="3323548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759552F-6B62-440E-9396-95CD87152F49}" type="datetimeFigureOut">
              <a:rPr lang="en-GB" smtClean="0"/>
              <a:t>23/11/2016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7B1CA34-6A11-46B9-8500-9B63B79F2194}" type="slidenum">
              <a:rPr lang="en-GB" smtClean="0"/>
              <a:t>‹#›</a:t>
            </a:fld>
            <a:endParaRPr lang="en-GB"/>
          </a:p>
        </p:txBody>
      </p:sp>
    </p:spTree>
    <p:extLst>
      <p:ext uri="{BB962C8B-B14F-4D97-AF65-F5344CB8AC3E}">
        <p14:creationId xmlns:p14="http://schemas.microsoft.com/office/powerpoint/2010/main" val="3062769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759552F-6B62-440E-9396-95CD87152F49}" type="datetimeFigureOut">
              <a:rPr lang="en-GB" smtClean="0"/>
              <a:t>23/11/2016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7B1CA34-6A11-46B9-8500-9B63B79F2194}" type="slidenum">
              <a:rPr lang="en-GB" smtClean="0"/>
              <a:t>‹#›</a:t>
            </a:fld>
            <a:endParaRPr lang="en-GB"/>
          </a:p>
        </p:txBody>
      </p:sp>
    </p:spTree>
    <p:extLst>
      <p:ext uri="{BB962C8B-B14F-4D97-AF65-F5344CB8AC3E}">
        <p14:creationId xmlns:p14="http://schemas.microsoft.com/office/powerpoint/2010/main" val="920930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59552F-6B62-440E-9396-95CD87152F49}" type="datetimeFigureOut">
              <a:rPr lang="en-GB" smtClean="0"/>
              <a:t>23/11/2016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7B1CA34-6A11-46B9-8500-9B63B79F2194}" type="slidenum">
              <a:rPr lang="en-GB" smtClean="0"/>
              <a:t>‹#›</a:t>
            </a:fld>
            <a:endParaRPr lang="en-GB"/>
          </a:p>
        </p:txBody>
      </p:sp>
    </p:spTree>
    <p:extLst>
      <p:ext uri="{BB962C8B-B14F-4D97-AF65-F5344CB8AC3E}">
        <p14:creationId xmlns:p14="http://schemas.microsoft.com/office/powerpoint/2010/main" val="3372895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59552F-6B62-440E-9396-95CD87152F49}" type="datetimeFigureOut">
              <a:rPr lang="en-GB" smtClean="0"/>
              <a:t>23/11/2016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7B1CA34-6A11-46B9-8500-9B63B79F2194}" type="slidenum">
              <a:rPr lang="en-GB" smtClean="0"/>
              <a:t>‹#›</a:t>
            </a:fld>
            <a:endParaRPr lang="en-GB"/>
          </a:p>
        </p:txBody>
      </p:sp>
    </p:spTree>
    <p:extLst>
      <p:ext uri="{BB962C8B-B14F-4D97-AF65-F5344CB8AC3E}">
        <p14:creationId xmlns:p14="http://schemas.microsoft.com/office/powerpoint/2010/main" val="726667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59552F-6B62-440E-9396-95CD87152F49}" type="datetimeFigureOut">
              <a:rPr lang="en-GB" smtClean="0"/>
              <a:t>23/11/2016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7B1CA34-6A11-46B9-8500-9B63B79F2194}" type="slidenum">
              <a:rPr lang="en-GB" smtClean="0"/>
              <a:t>‹#›</a:t>
            </a:fld>
            <a:endParaRPr lang="en-GB"/>
          </a:p>
        </p:txBody>
      </p:sp>
    </p:spTree>
    <p:extLst>
      <p:ext uri="{BB962C8B-B14F-4D97-AF65-F5344CB8AC3E}">
        <p14:creationId xmlns:p14="http://schemas.microsoft.com/office/powerpoint/2010/main" val="1912499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B759552F-6B62-440E-9396-95CD87152F49}" type="datetimeFigureOut">
              <a:rPr lang="en-GB" smtClean="0"/>
              <a:t>23/11/2016</a:t>
            </a:fld>
            <a:endParaRPr lang="en-GB"/>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07B1CA34-6A11-46B9-8500-9B63B79F2194}" type="slidenum">
              <a:rPr lang="en-GB" smtClean="0"/>
              <a:t>‹#›</a:t>
            </a:fld>
            <a:endParaRPr lang="en-GB"/>
          </a:p>
        </p:txBody>
      </p:sp>
    </p:spTree>
    <p:extLst>
      <p:ext uri="{BB962C8B-B14F-4D97-AF65-F5344CB8AC3E}">
        <p14:creationId xmlns:p14="http://schemas.microsoft.com/office/powerpoint/2010/main" val="22130755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3.gif"/><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claudia.gerrits@cubiks.com" TargetMode="External"/><Relationship Id="rId5" Type="http://schemas.openxmlformats.org/officeDocument/2006/relationships/image" Target="../media/image2.jpe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p:cNvPicPr>
            <a:picLocks noChangeAspect="1"/>
          </p:cNvPicPr>
          <p:nvPr/>
        </p:nvPicPr>
        <p:blipFill rotWithShape="1">
          <a:blip r:embed="rId3" cstate="print">
            <a:extLst>
              <a:ext uri="{BEBA8EAE-BF5A-486C-A8C5-ECC9F3942E4B}">
                <a14:imgProps xmlns:a14="http://schemas.microsoft.com/office/drawing/2010/main">
                  <a14:imgLayer r:embed="rId4">
                    <a14:imgEffect>
                      <a14:sharpenSoften amount="-83000"/>
                    </a14:imgEffect>
                    <a14:imgEffect>
                      <a14:colorTemperature colorTemp="4500"/>
                    </a14:imgEffect>
                    <a14:imgEffect>
                      <a14:brightnessContrast bright="20000" contrast="20000"/>
                    </a14:imgEffect>
                  </a14:imgLayer>
                </a14:imgProps>
              </a:ext>
              <a:ext uri="{28A0092B-C50C-407E-A947-70E740481C1C}">
                <a14:useLocalDpi xmlns:a14="http://schemas.microsoft.com/office/drawing/2010/main" val="0"/>
              </a:ext>
            </a:extLst>
          </a:blip>
          <a:srcRect l="58406" t="20751" r="6704" b="28027"/>
          <a:stretch/>
        </p:blipFill>
        <p:spPr>
          <a:xfrm>
            <a:off x="-72009" y="2354111"/>
            <a:ext cx="6937427" cy="6789889"/>
          </a:xfrm>
          <a:prstGeom prst="rect">
            <a:avLst/>
          </a:prstGeom>
        </p:spPr>
      </p:pic>
      <p:grpSp>
        <p:nvGrpSpPr>
          <p:cNvPr id="4" name="Group 3"/>
          <p:cNvGrpSpPr/>
          <p:nvPr/>
        </p:nvGrpSpPr>
        <p:grpSpPr>
          <a:xfrm>
            <a:off x="129342" y="4081286"/>
            <a:ext cx="3121251" cy="1689882"/>
            <a:chOff x="-1323528" y="1964114"/>
            <a:chExt cx="3240332" cy="1687987"/>
          </a:xfrm>
          <a:solidFill>
            <a:srgbClr val="FFFFFF">
              <a:alpha val="69020"/>
            </a:srgbClr>
          </a:solidFill>
        </p:grpSpPr>
        <p:sp>
          <p:nvSpPr>
            <p:cNvPr id="5" name="Rounded Rectangle 4"/>
            <p:cNvSpPr/>
            <p:nvPr/>
          </p:nvSpPr>
          <p:spPr>
            <a:xfrm>
              <a:off x="-1323528" y="1964114"/>
              <a:ext cx="3240332" cy="1665898"/>
            </a:xfrm>
            <a:prstGeom prst="roundRect">
              <a:avLst>
                <a:gd name="adj" fmla="val 9357"/>
              </a:avLst>
            </a:prstGeom>
            <a:grpFill/>
            <a:ln>
              <a:solidFill>
                <a:srgbClr val="F796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noFill/>
              </a:endParaRPr>
            </a:p>
          </p:txBody>
        </p:sp>
        <p:sp>
          <p:nvSpPr>
            <p:cNvPr id="6" name="TextBox 5"/>
            <p:cNvSpPr txBox="1"/>
            <p:nvPr/>
          </p:nvSpPr>
          <p:spPr>
            <a:xfrm>
              <a:off x="-1261968" y="2022714"/>
              <a:ext cx="3101184" cy="1629387"/>
            </a:xfrm>
            <a:prstGeom prst="rect">
              <a:avLst/>
            </a:prstGeom>
            <a:noFill/>
            <a:ln>
              <a:noFill/>
            </a:ln>
          </p:spPr>
          <p:txBody>
            <a:bodyPr wrap="square" rtlCol="0">
              <a:spAutoFit/>
            </a:bodyPr>
            <a:lstStyle/>
            <a:p>
              <a:pPr lvl="0" algn="just">
                <a:lnSpc>
                  <a:spcPts val="1000"/>
                </a:lnSpc>
              </a:pPr>
              <a:r>
                <a:rPr lang="de-DE" sz="1100" b="1" dirty="0" err="1">
                  <a:solidFill>
                    <a:schemeClr val="bg2">
                      <a:lumMod val="10000"/>
                    </a:schemeClr>
                  </a:solidFill>
                  <a:cs typeface="Times New Roman" panose="02020603050405020304" pitchFamily="18" charset="0"/>
                </a:rPr>
                <a:t>Cubiks</a:t>
              </a:r>
              <a:r>
                <a:rPr lang="de-DE" sz="900" dirty="0">
                  <a:solidFill>
                    <a:schemeClr val="bg2">
                      <a:lumMod val="10000"/>
                    </a:schemeClr>
                  </a:solidFill>
                  <a:cs typeface="Times New Roman" panose="02020603050405020304" pitchFamily="18" charset="0"/>
                </a:rPr>
                <a:t> ist eine marktführende </a:t>
              </a:r>
              <a:r>
                <a:rPr lang="de-DE" sz="900" dirty="0" smtClean="0">
                  <a:solidFill>
                    <a:schemeClr val="bg2">
                      <a:lumMod val="10000"/>
                    </a:schemeClr>
                  </a:solidFill>
                  <a:cs typeface="Times New Roman" panose="02020603050405020304" pitchFamily="18" charset="0"/>
                </a:rPr>
                <a:t>internationale Unternehmensberatung </a:t>
              </a:r>
              <a:r>
                <a:rPr lang="de-DE" sz="900" dirty="0">
                  <a:solidFill>
                    <a:schemeClr val="bg2">
                      <a:lumMod val="10000"/>
                    </a:schemeClr>
                  </a:solidFill>
                  <a:cs typeface="Times New Roman" panose="02020603050405020304" pitchFamily="18" charset="0"/>
                </a:rPr>
                <a:t>mit Schwerpunkt „Talent Management“. Unser Angebot umfasst ein preisgekröntes Portfolio aus innovativen </a:t>
              </a:r>
              <a:r>
                <a:rPr lang="de-DE" sz="900" dirty="0" smtClean="0">
                  <a:solidFill>
                    <a:schemeClr val="bg2">
                      <a:lumMod val="10000"/>
                    </a:schemeClr>
                  </a:solidFill>
                  <a:cs typeface="Times New Roman" panose="02020603050405020304" pitchFamily="18" charset="0"/>
                </a:rPr>
                <a:t>Assessment- </a:t>
              </a:r>
              <a:r>
                <a:rPr lang="de-DE" sz="900" dirty="0">
                  <a:solidFill>
                    <a:schemeClr val="bg2">
                      <a:lumMod val="10000"/>
                    </a:schemeClr>
                  </a:solidFill>
                  <a:cs typeface="Times New Roman" panose="02020603050405020304" pitchFamily="18" charset="0"/>
                </a:rPr>
                <a:t>und erstklassigen Beratungs- und Serviceleistungen. Wir unterstützen internationale Top-Unternehmen bei der Entwicklung und Implementierung maßgeschneiderter Lösungen zur Auswahl und Entwicklung ihrer Mitarbeiter und Führungskräfte. Mit unseren 12 internationalen Niederlassungen in Europa, dem Mittleren Osten, Asien und den USA sowie etablierten </a:t>
              </a:r>
              <a:r>
                <a:rPr lang="de-DE" sz="900" dirty="0" smtClean="0">
                  <a:solidFill>
                    <a:schemeClr val="bg2">
                      <a:lumMod val="10000"/>
                    </a:schemeClr>
                  </a:solidFill>
                  <a:cs typeface="Times New Roman" panose="02020603050405020304" pitchFamily="18" charset="0"/>
                </a:rPr>
                <a:t>Netzwerkpartnern </a:t>
              </a:r>
              <a:r>
                <a:rPr lang="de-DE" sz="900" dirty="0">
                  <a:solidFill>
                    <a:schemeClr val="bg2">
                      <a:lumMod val="10000"/>
                    </a:schemeClr>
                  </a:solidFill>
                  <a:cs typeface="Times New Roman" panose="02020603050405020304" pitchFamily="18" charset="0"/>
                </a:rPr>
                <a:t>bieten wir unseren Kunden vielsprachige und kulturell angepasste Lösungen in der gesamten Welt.</a:t>
              </a:r>
              <a:endParaRPr lang="en-GB" sz="900" dirty="0">
                <a:solidFill>
                  <a:schemeClr val="bg2">
                    <a:lumMod val="10000"/>
                  </a:schemeClr>
                </a:solidFill>
                <a:cs typeface="Times New Roman" panose="02020603050405020304" pitchFamily="18" charset="0"/>
              </a:endParaRPr>
            </a:p>
          </p:txBody>
        </p:sp>
      </p:grpSp>
      <p:grpSp>
        <p:nvGrpSpPr>
          <p:cNvPr id="7" name="Group 6"/>
          <p:cNvGrpSpPr/>
          <p:nvPr/>
        </p:nvGrpSpPr>
        <p:grpSpPr>
          <a:xfrm>
            <a:off x="3533175" y="2542435"/>
            <a:ext cx="3168353" cy="5006743"/>
            <a:chOff x="-1323528" y="3419873"/>
            <a:chExt cx="3507619" cy="4379817"/>
          </a:xfrm>
          <a:solidFill>
            <a:srgbClr val="FFFFFF">
              <a:alpha val="69020"/>
            </a:srgbClr>
          </a:solidFill>
        </p:grpSpPr>
        <p:sp>
          <p:nvSpPr>
            <p:cNvPr id="8" name="Rounded Rectangle 7"/>
            <p:cNvSpPr/>
            <p:nvPr/>
          </p:nvSpPr>
          <p:spPr>
            <a:xfrm>
              <a:off x="-1323528" y="3419873"/>
              <a:ext cx="3507618" cy="4242500"/>
            </a:xfrm>
            <a:prstGeom prst="roundRect">
              <a:avLst>
                <a:gd name="adj" fmla="val 5844"/>
              </a:avLst>
            </a:prstGeom>
            <a:grp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p:cNvSpPr txBox="1"/>
            <p:nvPr/>
          </p:nvSpPr>
          <p:spPr>
            <a:xfrm>
              <a:off x="-1279420" y="3523294"/>
              <a:ext cx="3463511" cy="4276396"/>
            </a:xfrm>
            <a:prstGeom prst="rect">
              <a:avLst/>
            </a:prstGeom>
            <a:noFill/>
            <a:ln>
              <a:noFill/>
            </a:ln>
          </p:spPr>
          <p:txBody>
            <a:bodyPr wrap="square" rtlCol="0">
              <a:spAutoFit/>
            </a:bodyPr>
            <a:lstStyle/>
            <a:p>
              <a:pPr>
                <a:lnSpc>
                  <a:spcPts val="1000"/>
                </a:lnSpc>
                <a:spcAft>
                  <a:spcPts val="600"/>
                </a:spcAft>
              </a:pPr>
              <a:r>
                <a:rPr lang="de-DE" sz="1100" b="1" dirty="0">
                  <a:solidFill>
                    <a:schemeClr val="bg2">
                      <a:lumMod val="10000"/>
                    </a:schemeClr>
                  </a:solidFill>
                  <a:cs typeface="Times New Roman" panose="02020603050405020304" pitchFamily="18" charset="0"/>
                </a:rPr>
                <a:t>Ihr Profil:</a:t>
              </a:r>
              <a:endParaRPr lang="en-GB" sz="1100" b="1" dirty="0">
                <a:solidFill>
                  <a:schemeClr val="bg2">
                    <a:lumMod val="10000"/>
                  </a:schemeClr>
                </a:solidFill>
                <a:cs typeface="Times New Roman" panose="02020603050405020304" pitchFamily="18" charset="0"/>
              </a:endParaRPr>
            </a:p>
            <a:p>
              <a:pPr>
                <a:lnSpc>
                  <a:spcPts val="1000"/>
                </a:lnSpc>
                <a:spcAft>
                  <a:spcPts val="600"/>
                </a:spcAft>
              </a:pPr>
              <a:r>
                <a:rPr lang="de-DE" sz="1100" dirty="0" smtClean="0">
                  <a:solidFill>
                    <a:schemeClr val="bg2">
                      <a:lumMod val="10000"/>
                    </a:schemeClr>
                  </a:solidFill>
                  <a:cs typeface="Times New Roman" panose="02020603050405020304" pitchFamily="18" charset="0"/>
                </a:rPr>
                <a:t>Sie </a:t>
              </a:r>
              <a:r>
                <a:rPr lang="de-DE" sz="1100" dirty="0">
                  <a:solidFill>
                    <a:schemeClr val="bg2">
                      <a:lumMod val="10000"/>
                    </a:schemeClr>
                  </a:solidFill>
                  <a:cs typeface="Times New Roman" panose="02020603050405020304" pitchFamily="18" charset="0"/>
                </a:rPr>
                <a:t>sind immatrikuliert als Studierende/r der </a:t>
              </a:r>
              <a:r>
                <a:rPr lang="de-DE" sz="1100" dirty="0" smtClean="0">
                  <a:solidFill>
                    <a:schemeClr val="bg2">
                      <a:lumMod val="10000"/>
                    </a:schemeClr>
                  </a:solidFill>
                  <a:cs typeface="Times New Roman" panose="02020603050405020304" pitchFamily="18" charset="0"/>
                </a:rPr>
                <a:t> (</a:t>
              </a:r>
              <a:r>
                <a:rPr lang="de-DE" sz="1100" dirty="0">
                  <a:solidFill>
                    <a:schemeClr val="bg2">
                      <a:lumMod val="10000"/>
                    </a:schemeClr>
                  </a:solidFill>
                  <a:cs typeface="Times New Roman" panose="02020603050405020304" pitchFamily="18" charset="0"/>
                </a:rPr>
                <a:t>Wirtschafts-)Psychologie, BWL, </a:t>
              </a:r>
              <a:r>
                <a:rPr lang="de-DE" sz="1100" dirty="0" smtClean="0">
                  <a:solidFill>
                    <a:schemeClr val="bg2">
                      <a:lumMod val="10000"/>
                    </a:schemeClr>
                  </a:solidFill>
                  <a:cs typeface="Times New Roman" panose="02020603050405020304" pitchFamily="18" charset="0"/>
                </a:rPr>
                <a:t>Human Resources Management oder eines verwandten Bereichs mit relevanten Schwerpunkten.</a:t>
              </a:r>
              <a:endParaRPr lang="en-GB" sz="1100" dirty="0" smtClean="0">
                <a:solidFill>
                  <a:schemeClr val="bg2">
                    <a:lumMod val="10000"/>
                  </a:schemeClr>
                </a:solidFill>
                <a:cs typeface="Times New Roman" panose="02020603050405020304" pitchFamily="18" charset="0"/>
              </a:endParaRPr>
            </a:p>
            <a:p>
              <a:pPr marL="171450" indent="-171450">
                <a:lnSpc>
                  <a:spcPts val="1000"/>
                </a:lnSpc>
                <a:spcAft>
                  <a:spcPts val="600"/>
                </a:spcAft>
                <a:buFont typeface="Arial" panose="020B0604020202020204" pitchFamily="34" charset="0"/>
                <a:buChar char="•"/>
              </a:pPr>
              <a:r>
                <a:rPr lang="de-DE" sz="1100" dirty="0" smtClean="0">
                  <a:solidFill>
                    <a:schemeClr val="bg2">
                      <a:lumMod val="10000"/>
                    </a:schemeClr>
                  </a:solidFill>
                  <a:cs typeface="Times New Roman" panose="02020603050405020304" pitchFamily="18" charset="0"/>
                </a:rPr>
                <a:t>Sie </a:t>
              </a:r>
              <a:r>
                <a:rPr lang="de-DE" sz="1100" dirty="0">
                  <a:solidFill>
                    <a:schemeClr val="bg2">
                      <a:lumMod val="10000"/>
                    </a:schemeClr>
                  </a:solidFill>
                  <a:cs typeface="Times New Roman" panose="02020603050405020304" pitchFamily="18" charset="0"/>
                </a:rPr>
                <a:t>haben Interesse an praktisch angewandter und psychologisch fundierter Personalauswahl und </a:t>
              </a:r>
              <a:r>
                <a:rPr lang="de-DE" sz="1100" dirty="0" smtClean="0">
                  <a:solidFill>
                    <a:schemeClr val="bg2">
                      <a:lumMod val="10000"/>
                    </a:schemeClr>
                  </a:solidFill>
                  <a:cs typeface="Times New Roman" panose="02020603050405020304" pitchFamily="18" charset="0"/>
                </a:rPr>
                <a:t>-diagnostik </a:t>
              </a:r>
              <a:r>
                <a:rPr lang="de-DE" sz="1100" dirty="0">
                  <a:solidFill>
                    <a:schemeClr val="bg2">
                      <a:lumMod val="10000"/>
                    </a:schemeClr>
                  </a:solidFill>
                  <a:cs typeface="Times New Roman" panose="02020603050405020304" pitchFamily="18" charset="0"/>
                </a:rPr>
                <a:t>sowie an der Beratung unserer Kunden.</a:t>
              </a:r>
              <a:endParaRPr lang="en-GB" sz="1100" dirty="0">
                <a:solidFill>
                  <a:schemeClr val="bg2">
                    <a:lumMod val="10000"/>
                  </a:schemeClr>
                </a:solidFill>
                <a:cs typeface="Times New Roman" panose="02020603050405020304" pitchFamily="18" charset="0"/>
              </a:endParaRPr>
            </a:p>
            <a:p>
              <a:pPr marL="171450" indent="-171450">
                <a:lnSpc>
                  <a:spcPts val="1000"/>
                </a:lnSpc>
                <a:spcAft>
                  <a:spcPts val="600"/>
                </a:spcAft>
                <a:buFont typeface="Arial" panose="020B0604020202020204" pitchFamily="34" charset="0"/>
                <a:buChar char="•"/>
              </a:pPr>
              <a:r>
                <a:rPr lang="de-DE" sz="1100" dirty="0" smtClean="0">
                  <a:solidFill>
                    <a:schemeClr val="bg2">
                      <a:lumMod val="10000"/>
                    </a:schemeClr>
                  </a:solidFill>
                  <a:cs typeface="Times New Roman" panose="02020603050405020304" pitchFamily="18" charset="0"/>
                </a:rPr>
                <a:t>Sie </a:t>
              </a:r>
              <a:r>
                <a:rPr lang="de-DE" sz="1100" dirty="0">
                  <a:solidFill>
                    <a:schemeClr val="bg2">
                      <a:lumMod val="10000"/>
                    </a:schemeClr>
                  </a:solidFill>
                  <a:cs typeface="Times New Roman" panose="02020603050405020304" pitchFamily="18" charset="0"/>
                </a:rPr>
                <a:t>haben vorzugsweise erste Berufserfahrung durch Praktika oder anderweitige Tätigkeiten gesammelt.</a:t>
              </a:r>
              <a:endParaRPr lang="en-GB" sz="1100" dirty="0">
                <a:solidFill>
                  <a:schemeClr val="bg2">
                    <a:lumMod val="10000"/>
                  </a:schemeClr>
                </a:solidFill>
                <a:cs typeface="Times New Roman" panose="02020603050405020304" pitchFamily="18" charset="0"/>
              </a:endParaRPr>
            </a:p>
            <a:p>
              <a:pPr marL="171450" indent="-171450">
                <a:lnSpc>
                  <a:spcPts val="1000"/>
                </a:lnSpc>
                <a:spcAft>
                  <a:spcPts val="600"/>
                </a:spcAft>
                <a:buFont typeface="Arial" panose="020B0604020202020204" pitchFamily="34" charset="0"/>
                <a:buChar char="•"/>
              </a:pPr>
              <a:r>
                <a:rPr lang="de-DE" sz="1100" dirty="0" smtClean="0">
                  <a:solidFill>
                    <a:schemeClr val="bg2">
                      <a:lumMod val="10000"/>
                    </a:schemeClr>
                  </a:solidFill>
                  <a:cs typeface="Times New Roman" panose="02020603050405020304" pitchFamily="18" charset="0"/>
                </a:rPr>
                <a:t>Sie </a:t>
              </a:r>
              <a:r>
                <a:rPr lang="de-DE" sz="1100" dirty="0">
                  <a:solidFill>
                    <a:schemeClr val="bg2">
                      <a:lumMod val="10000"/>
                    </a:schemeClr>
                  </a:solidFill>
                  <a:cs typeface="Times New Roman" panose="02020603050405020304" pitchFamily="18" charset="0"/>
                </a:rPr>
                <a:t>trauen sich zu, souverän Unternehmenstexte und Inhalte kommerzieller Produkte aus dem Englischen ins Deutsche zu übersetzen.</a:t>
              </a:r>
              <a:endParaRPr lang="en-GB" sz="1100" dirty="0">
                <a:solidFill>
                  <a:schemeClr val="bg2">
                    <a:lumMod val="10000"/>
                  </a:schemeClr>
                </a:solidFill>
                <a:cs typeface="Times New Roman" panose="02020603050405020304" pitchFamily="18" charset="0"/>
              </a:endParaRPr>
            </a:p>
            <a:p>
              <a:pPr marL="171450" indent="-171450">
                <a:lnSpc>
                  <a:spcPts val="1000"/>
                </a:lnSpc>
                <a:spcAft>
                  <a:spcPts val="600"/>
                </a:spcAft>
                <a:buFont typeface="Arial" panose="020B0604020202020204" pitchFamily="34" charset="0"/>
                <a:buChar char="•"/>
              </a:pPr>
              <a:r>
                <a:rPr lang="de-DE" sz="1100" dirty="0" smtClean="0">
                  <a:solidFill>
                    <a:schemeClr val="bg2">
                      <a:lumMod val="10000"/>
                    </a:schemeClr>
                  </a:solidFill>
                  <a:cs typeface="Times New Roman" panose="02020603050405020304" pitchFamily="18" charset="0"/>
                </a:rPr>
                <a:t>Sie </a:t>
              </a:r>
              <a:r>
                <a:rPr lang="de-DE" sz="1100" dirty="0">
                  <a:solidFill>
                    <a:schemeClr val="bg2">
                      <a:lumMod val="10000"/>
                    </a:schemeClr>
                  </a:solidFill>
                  <a:cs typeface="Times New Roman" panose="02020603050405020304" pitchFamily="18" charset="0"/>
                </a:rPr>
                <a:t>sind proaktiv und motiviert, ergreifen </a:t>
              </a:r>
              <a:r>
                <a:rPr lang="de-DE" sz="1100" dirty="0" smtClean="0">
                  <a:solidFill>
                    <a:schemeClr val="bg2">
                      <a:lumMod val="10000"/>
                    </a:schemeClr>
                  </a:solidFill>
                  <a:cs typeface="Times New Roman" panose="02020603050405020304" pitchFamily="18" charset="0"/>
                </a:rPr>
                <a:t>Initiative </a:t>
              </a:r>
              <a:r>
                <a:rPr lang="de-DE" sz="1100" dirty="0">
                  <a:solidFill>
                    <a:schemeClr val="bg2">
                      <a:lumMod val="10000"/>
                    </a:schemeClr>
                  </a:solidFill>
                  <a:cs typeface="Times New Roman" panose="02020603050405020304" pitchFamily="18" charset="0"/>
                </a:rPr>
                <a:t>und arbeiten gerne sowohl selbständig als auch als Teil unseres Teams.</a:t>
              </a:r>
              <a:endParaRPr lang="en-GB" sz="1100" dirty="0">
                <a:solidFill>
                  <a:schemeClr val="bg2">
                    <a:lumMod val="10000"/>
                  </a:schemeClr>
                </a:solidFill>
                <a:cs typeface="Times New Roman" panose="02020603050405020304" pitchFamily="18" charset="0"/>
              </a:endParaRPr>
            </a:p>
            <a:p>
              <a:pPr marL="171450" indent="-171450">
                <a:lnSpc>
                  <a:spcPts val="1000"/>
                </a:lnSpc>
                <a:spcAft>
                  <a:spcPts val="600"/>
                </a:spcAft>
                <a:buFont typeface="Arial" panose="020B0604020202020204" pitchFamily="34" charset="0"/>
                <a:buChar char="•"/>
              </a:pPr>
              <a:r>
                <a:rPr lang="de-DE" sz="1100" dirty="0" smtClean="0">
                  <a:solidFill>
                    <a:schemeClr val="bg2">
                      <a:lumMod val="10000"/>
                    </a:schemeClr>
                  </a:solidFill>
                  <a:cs typeface="Times New Roman" panose="02020603050405020304" pitchFamily="18" charset="0"/>
                </a:rPr>
                <a:t>Sie </a:t>
              </a:r>
              <a:r>
                <a:rPr lang="de-DE" sz="1100" dirty="0">
                  <a:solidFill>
                    <a:schemeClr val="bg2">
                      <a:lumMod val="10000"/>
                    </a:schemeClr>
                  </a:solidFill>
                  <a:cs typeface="Times New Roman" panose="02020603050405020304" pitchFamily="18" charset="0"/>
                </a:rPr>
                <a:t>sind </a:t>
              </a:r>
              <a:r>
                <a:rPr lang="de-DE" sz="1100" dirty="0" smtClean="0">
                  <a:solidFill>
                    <a:schemeClr val="bg2">
                      <a:lumMod val="10000"/>
                    </a:schemeClr>
                  </a:solidFill>
                  <a:cs typeface="Times New Roman" panose="02020603050405020304" pitchFamily="18" charset="0"/>
                </a:rPr>
                <a:t>offen </a:t>
              </a:r>
              <a:r>
                <a:rPr lang="de-DE" sz="1100" dirty="0">
                  <a:solidFill>
                    <a:schemeClr val="bg2">
                      <a:lumMod val="10000"/>
                    </a:schemeClr>
                  </a:solidFill>
                  <a:cs typeface="Times New Roman" panose="02020603050405020304" pitchFamily="18" charset="0"/>
                </a:rPr>
                <a:t>für Neues, haben Mut zu Fragen und bringen Ihre Kreativität in der Vorbereitung </a:t>
              </a:r>
              <a:r>
                <a:rPr lang="de-DE" sz="1100" dirty="0" smtClean="0">
                  <a:solidFill>
                    <a:schemeClr val="bg2">
                      <a:lumMod val="10000"/>
                    </a:schemeClr>
                  </a:solidFill>
                  <a:cs typeface="Times New Roman" panose="02020603050405020304" pitchFamily="18" charset="0"/>
                </a:rPr>
                <a:t>und Gestaltung </a:t>
              </a:r>
              <a:r>
                <a:rPr lang="de-DE" sz="1100" dirty="0">
                  <a:solidFill>
                    <a:schemeClr val="bg2">
                      <a:lumMod val="10000"/>
                    </a:schemeClr>
                  </a:solidFill>
                  <a:cs typeface="Times New Roman" panose="02020603050405020304" pitchFamily="18" charset="0"/>
                </a:rPr>
                <a:t>unserer Lösungen ein.</a:t>
              </a:r>
              <a:endParaRPr lang="en-GB" sz="1100" dirty="0">
                <a:solidFill>
                  <a:schemeClr val="bg2">
                    <a:lumMod val="10000"/>
                  </a:schemeClr>
                </a:solidFill>
                <a:cs typeface="Times New Roman" panose="02020603050405020304" pitchFamily="18" charset="0"/>
              </a:endParaRPr>
            </a:p>
            <a:p>
              <a:pPr marL="171450" indent="-171450">
                <a:lnSpc>
                  <a:spcPts val="1000"/>
                </a:lnSpc>
                <a:spcAft>
                  <a:spcPts val="600"/>
                </a:spcAft>
                <a:buFont typeface="Arial" panose="020B0604020202020204" pitchFamily="34" charset="0"/>
                <a:buChar char="•"/>
              </a:pPr>
              <a:r>
                <a:rPr lang="de-DE" sz="1100" dirty="0" smtClean="0">
                  <a:solidFill>
                    <a:schemeClr val="bg2">
                      <a:lumMod val="10000"/>
                    </a:schemeClr>
                  </a:solidFill>
                  <a:cs typeface="Times New Roman" panose="02020603050405020304" pitchFamily="18" charset="0"/>
                </a:rPr>
                <a:t>Sie </a:t>
              </a:r>
              <a:r>
                <a:rPr lang="de-DE" sz="1100" dirty="0">
                  <a:solidFill>
                    <a:schemeClr val="bg2">
                      <a:lumMod val="10000"/>
                    </a:schemeClr>
                  </a:solidFill>
                  <a:cs typeface="Times New Roman" panose="02020603050405020304" pitchFamily="18" charset="0"/>
                </a:rPr>
                <a:t>haben Interesse an interkulturellen Fragestellungen und internationaler Zusammenarbeit.</a:t>
              </a:r>
              <a:endParaRPr lang="en-GB" sz="1100" dirty="0">
                <a:solidFill>
                  <a:schemeClr val="bg2">
                    <a:lumMod val="10000"/>
                  </a:schemeClr>
                </a:solidFill>
                <a:cs typeface="Times New Roman" panose="02020603050405020304" pitchFamily="18" charset="0"/>
              </a:endParaRPr>
            </a:p>
            <a:p>
              <a:pPr marL="171450" indent="-171450">
                <a:lnSpc>
                  <a:spcPts val="1000"/>
                </a:lnSpc>
                <a:spcAft>
                  <a:spcPts val="600"/>
                </a:spcAft>
                <a:buFont typeface="Arial" panose="020B0604020202020204" pitchFamily="34" charset="0"/>
                <a:buChar char="•"/>
              </a:pPr>
              <a:r>
                <a:rPr lang="de-DE" sz="1100" b="1" dirty="0" smtClean="0">
                  <a:solidFill>
                    <a:schemeClr val="bg2">
                      <a:lumMod val="10000"/>
                    </a:schemeClr>
                  </a:solidFill>
                  <a:cs typeface="Times New Roman" panose="02020603050405020304" pitchFamily="18" charset="0"/>
                </a:rPr>
                <a:t>Sie </a:t>
              </a:r>
              <a:r>
                <a:rPr lang="de-DE" sz="1100" b="1" dirty="0">
                  <a:solidFill>
                    <a:schemeClr val="bg2">
                      <a:lumMod val="10000"/>
                    </a:schemeClr>
                  </a:solidFill>
                  <a:cs typeface="Times New Roman" panose="02020603050405020304" pitchFamily="18" charset="0"/>
                </a:rPr>
                <a:t>möchten ein Pflicht-Praktikum für mindestens </a:t>
              </a:r>
              <a:r>
                <a:rPr lang="de-DE" sz="1100" b="1" dirty="0" smtClean="0">
                  <a:solidFill>
                    <a:schemeClr val="bg2">
                      <a:lumMod val="10000"/>
                    </a:schemeClr>
                  </a:solidFill>
                  <a:cs typeface="Times New Roman" panose="02020603050405020304" pitchFamily="18" charset="0"/>
                </a:rPr>
                <a:t>3 Monate </a:t>
              </a:r>
              <a:r>
                <a:rPr lang="de-DE" sz="1100" b="1" dirty="0">
                  <a:solidFill>
                    <a:schemeClr val="bg2">
                      <a:lumMod val="10000"/>
                    </a:schemeClr>
                  </a:solidFill>
                  <a:cs typeface="Times New Roman" panose="02020603050405020304" pitchFamily="18" charset="0"/>
                </a:rPr>
                <a:t>in dem Zeitraum Juni-August 2017 </a:t>
              </a:r>
              <a:r>
                <a:rPr lang="de-DE" sz="1100" b="1" dirty="0" smtClean="0">
                  <a:solidFill>
                    <a:schemeClr val="bg2">
                      <a:lumMod val="10000"/>
                    </a:schemeClr>
                  </a:solidFill>
                  <a:cs typeface="Times New Roman" panose="02020603050405020304" pitchFamily="18" charset="0"/>
                </a:rPr>
                <a:t>oder Dezember </a:t>
              </a:r>
              <a:r>
                <a:rPr lang="de-DE" sz="1100" b="1" dirty="0">
                  <a:solidFill>
                    <a:schemeClr val="bg2">
                      <a:lumMod val="10000"/>
                    </a:schemeClr>
                  </a:solidFill>
                  <a:cs typeface="Times New Roman" panose="02020603050405020304" pitchFamily="18" charset="0"/>
                </a:rPr>
                <a:t>2017-Februar </a:t>
              </a:r>
              <a:r>
                <a:rPr lang="de-DE" sz="1100" b="1" dirty="0" smtClean="0">
                  <a:solidFill>
                    <a:schemeClr val="bg2">
                      <a:lumMod val="10000"/>
                    </a:schemeClr>
                  </a:solidFill>
                  <a:cs typeface="Times New Roman" panose="02020603050405020304" pitchFamily="18" charset="0"/>
                </a:rPr>
                <a:t>2018 bei </a:t>
              </a:r>
              <a:r>
                <a:rPr lang="de-DE" sz="1100" b="1" dirty="0">
                  <a:solidFill>
                    <a:schemeClr val="bg2">
                      <a:lumMod val="10000"/>
                    </a:schemeClr>
                  </a:solidFill>
                  <a:cs typeface="Times New Roman" panose="02020603050405020304" pitchFamily="18" charset="0"/>
                </a:rPr>
                <a:t>uns absolvieren</a:t>
              </a:r>
              <a:r>
                <a:rPr lang="de-DE" sz="1100" b="1">
                  <a:solidFill>
                    <a:schemeClr val="bg2">
                      <a:lumMod val="10000"/>
                    </a:schemeClr>
                  </a:solidFill>
                  <a:cs typeface="Times New Roman" panose="02020603050405020304" pitchFamily="18" charset="0"/>
                </a:rPr>
                <a:t>. </a:t>
              </a:r>
              <a:r>
                <a:rPr lang="de-DE" sz="1100" smtClean="0">
                  <a:solidFill>
                    <a:schemeClr val="bg2">
                      <a:lumMod val="10000"/>
                    </a:schemeClr>
                  </a:solidFill>
                  <a:cs typeface="Times New Roman" panose="02020603050405020304" pitchFamily="18" charset="0"/>
                </a:rPr>
                <a:t>Nach </a:t>
              </a:r>
              <a:r>
                <a:rPr lang="de-DE" sz="1100" dirty="0">
                  <a:solidFill>
                    <a:schemeClr val="bg2">
                      <a:lumMod val="10000"/>
                    </a:schemeClr>
                  </a:solidFill>
                  <a:cs typeface="Times New Roman" panose="02020603050405020304" pitchFamily="18" charset="0"/>
                </a:rPr>
                <a:t>erfolgreichem </a:t>
              </a:r>
              <a:r>
                <a:rPr lang="de-DE" sz="1100" dirty="0" smtClean="0">
                  <a:solidFill>
                    <a:schemeClr val="bg2">
                      <a:lumMod val="10000"/>
                    </a:schemeClr>
                  </a:solidFill>
                  <a:cs typeface="Times New Roman" panose="02020603050405020304" pitchFamily="18" charset="0"/>
                </a:rPr>
                <a:t>Abschluss und bei Bedarf </a:t>
              </a:r>
              <a:r>
                <a:rPr lang="de-DE" sz="1100" dirty="0" smtClean="0">
                  <a:solidFill>
                    <a:schemeClr val="bg2">
                      <a:lumMod val="10000"/>
                    </a:schemeClr>
                  </a:solidFill>
                  <a:cs typeface="Times New Roman" panose="02020603050405020304" pitchFamily="18" charset="0"/>
                </a:rPr>
                <a:t>besteht </a:t>
              </a:r>
              <a:r>
                <a:rPr lang="de-DE" sz="1100" dirty="0">
                  <a:solidFill>
                    <a:schemeClr val="bg2">
                      <a:lumMod val="10000"/>
                    </a:schemeClr>
                  </a:solidFill>
                  <a:cs typeface="Times New Roman" panose="02020603050405020304" pitchFamily="18" charset="0"/>
                </a:rPr>
                <a:t>die Möglichkeit eines Übergangs in eine Werkstudententätigkeit von 10 Stunden pro Woche</a:t>
              </a:r>
              <a:r>
                <a:rPr lang="de-DE" sz="1100" dirty="0" smtClean="0">
                  <a:solidFill>
                    <a:schemeClr val="bg2">
                      <a:lumMod val="10000"/>
                    </a:schemeClr>
                  </a:solidFill>
                  <a:cs typeface="Times New Roman" panose="02020603050405020304" pitchFamily="18" charset="0"/>
                </a:rPr>
                <a:t>.</a:t>
              </a:r>
              <a:endParaRPr lang="en-GB" sz="1100" dirty="0">
                <a:solidFill>
                  <a:schemeClr val="bg2">
                    <a:lumMod val="10000"/>
                  </a:schemeClr>
                </a:solidFill>
                <a:cs typeface="Times New Roman" panose="02020603050405020304" pitchFamily="18" charset="0"/>
              </a:endParaRPr>
            </a:p>
          </p:txBody>
        </p:sp>
      </p:grpSp>
      <p:pic>
        <p:nvPicPr>
          <p:cNvPr id="16" name="Picture 15"/>
          <p:cNvPicPr>
            <a:picLocks noChangeAspect="1"/>
          </p:cNvPicPr>
          <p:nvPr/>
        </p:nvPicPr>
        <p:blipFill rotWithShape="1">
          <a:blip r:embed="rId5" cstate="print">
            <a:extLst>
              <a:ext uri="{28A0092B-C50C-407E-A947-70E740481C1C}">
                <a14:useLocalDpi xmlns:a14="http://schemas.microsoft.com/office/drawing/2010/main" val="0"/>
              </a:ext>
            </a:extLst>
          </a:blip>
          <a:srcRect l="7581" t="18921" r="2246" b="34948"/>
          <a:stretch/>
        </p:blipFill>
        <p:spPr>
          <a:xfrm>
            <a:off x="-79427" y="-1"/>
            <a:ext cx="6944845" cy="2483769"/>
          </a:xfrm>
          <a:prstGeom prst="rect">
            <a:avLst/>
          </a:prstGeom>
        </p:spPr>
      </p:pic>
      <p:sp>
        <p:nvSpPr>
          <p:cNvPr id="10" name="Rounded Rectangle 9"/>
          <p:cNvSpPr/>
          <p:nvPr/>
        </p:nvSpPr>
        <p:spPr>
          <a:xfrm>
            <a:off x="3533176" y="7524328"/>
            <a:ext cx="3168352" cy="604186"/>
          </a:xfrm>
          <a:prstGeom prst="roundRect">
            <a:avLst/>
          </a:prstGeom>
          <a:solidFill>
            <a:srgbClr val="F2F2F2">
              <a:alpha val="69020"/>
            </a:srgbClr>
          </a:solidFill>
          <a:ln>
            <a:solidFill>
              <a:srgbClr val="F796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00"/>
              </a:lnSpc>
            </a:pPr>
            <a:r>
              <a:rPr lang="de-DE" sz="1100" dirty="0" smtClean="0">
                <a:solidFill>
                  <a:schemeClr val="bg2">
                    <a:lumMod val="10000"/>
                  </a:schemeClr>
                </a:solidFill>
                <a:cs typeface="Arial" panose="020B0604020202020204" pitchFamily="34" charset="0"/>
              </a:rPr>
              <a:t>Haben wir Ihr Interesse geweckt? Dann melden Sie sich per Email mit kurzem Anschreiben und Lebenslauf bei </a:t>
            </a:r>
            <a:r>
              <a:rPr lang="de-DE" sz="1100" b="1" u="sng" dirty="0" smtClean="0">
                <a:solidFill>
                  <a:schemeClr val="bg2">
                    <a:lumMod val="10000"/>
                  </a:schemeClr>
                </a:solidFill>
                <a:cs typeface="Arial" panose="020B0604020202020204" pitchFamily="34" charset="0"/>
                <a:hlinkClick r:id="rId6"/>
              </a:rPr>
              <a:t>claudia.gerrits@cubiks.com</a:t>
            </a:r>
            <a:r>
              <a:rPr lang="de-DE" sz="1100" b="1" u="sng" dirty="0" smtClean="0">
                <a:solidFill>
                  <a:schemeClr val="bg2">
                    <a:lumMod val="10000"/>
                  </a:schemeClr>
                </a:solidFill>
                <a:cs typeface="Arial" panose="020B0604020202020204" pitchFamily="34" charset="0"/>
              </a:rPr>
              <a:t>.</a:t>
            </a:r>
          </a:p>
        </p:txBody>
      </p:sp>
      <p:sp>
        <p:nvSpPr>
          <p:cNvPr id="11" name="Rounded Rectangle 10"/>
          <p:cNvSpPr/>
          <p:nvPr/>
        </p:nvSpPr>
        <p:spPr>
          <a:xfrm>
            <a:off x="129342" y="2542434"/>
            <a:ext cx="3138900" cy="1476758"/>
          </a:xfrm>
          <a:prstGeom prst="roundRect">
            <a:avLst/>
          </a:prstGeom>
          <a:solidFill>
            <a:srgbClr val="FFFFFF">
              <a:alpha val="6902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1000"/>
              </a:lnSpc>
            </a:pPr>
            <a:r>
              <a:rPr lang="de-DE" sz="1200" b="1" dirty="0" smtClean="0">
                <a:solidFill>
                  <a:schemeClr val="tx1"/>
                </a:solidFill>
                <a:cs typeface="Times New Roman" panose="02020603050405020304" pitchFamily="18" charset="0"/>
              </a:rPr>
              <a:t>Wir </a:t>
            </a:r>
            <a:r>
              <a:rPr lang="de-DE" sz="1200" b="1" dirty="0">
                <a:solidFill>
                  <a:schemeClr val="tx1"/>
                </a:solidFill>
                <a:cs typeface="Times New Roman" panose="02020603050405020304" pitchFamily="18" charset="0"/>
              </a:rPr>
              <a:t>sind auf der Suche nach motivierten Praktikanten (w/m) für unsere deutsche Niederlassung in </a:t>
            </a:r>
            <a:r>
              <a:rPr lang="de-DE" sz="1200" b="1" dirty="0" smtClean="0">
                <a:solidFill>
                  <a:schemeClr val="tx1"/>
                </a:solidFill>
                <a:cs typeface="Times New Roman" panose="02020603050405020304" pitchFamily="18" charset="0"/>
              </a:rPr>
              <a:t>Düsseldorf in dem Zeitraum Juni-August 2017 und Dezember 2017-Februar 2018.</a:t>
            </a:r>
            <a:endParaRPr lang="en-GB" sz="1200" b="1" dirty="0">
              <a:solidFill>
                <a:schemeClr val="tx1"/>
              </a:solidFill>
              <a:cs typeface="Times New Roman" panose="02020603050405020304" pitchFamily="18" charset="0"/>
            </a:endParaRPr>
          </a:p>
          <a:p>
            <a:pPr lvl="0">
              <a:lnSpc>
                <a:spcPts val="1000"/>
              </a:lnSpc>
            </a:pPr>
            <a:r>
              <a:rPr lang="de-DE" sz="1100" dirty="0">
                <a:solidFill>
                  <a:schemeClr val="tx1"/>
                </a:solidFill>
                <a:cs typeface="Times New Roman" panose="02020603050405020304" pitchFamily="18" charset="0"/>
              </a:rPr>
              <a:t> </a:t>
            </a:r>
            <a:endParaRPr lang="en-GB" sz="1100" dirty="0">
              <a:solidFill>
                <a:schemeClr val="tx1"/>
              </a:solidFill>
              <a:cs typeface="Times New Roman" panose="02020603050405020304" pitchFamily="18" charset="0"/>
            </a:endParaRPr>
          </a:p>
          <a:p>
            <a:pPr lvl="0">
              <a:lnSpc>
                <a:spcPts val="1000"/>
              </a:lnSpc>
            </a:pPr>
            <a:r>
              <a:rPr lang="de-DE" sz="1100" dirty="0">
                <a:solidFill>
                  <a:schemeClr val="tx1"/>
                </a:solidFill>
                <a:cs typeface="Times New Roman" panose="02020603050405020304" pitchFamily="18" charset="0"/>
              </a:rPr>
              <a:t>Haben Sie </a:t>
            </a:r>
            <a:r>
              <a:rPr lang="de-DE" sz="1100" dirty="0" smtClean="0">
                <a:solidFill>
                  <a:schemeClr val="tx1"/>
                </a:solidFill>
                <a:cs typeface="Times New Roman" panose="02020603050405020304" pitchFamily="18" charset="0"/>
              </a:rPr>
              <a:t>Interesse, </a:t>
            </a:r>
            <a:r>
              <a:rPr lang="de-DE" sz="1100" dirty="0">
                <a:solidFill>
                  <a:schemeClr val="tx1"/>
                </a:solidFill>
                <a:cs typeface="Times New Roman" panose="02020603050405020304" pitchFamily="18" charset="0"/>
              </a:rPr>
              <a:t>an der Entwicklung und Durchführung</a:t>
            </a:r>
            <a:r>
              <a:rPr lang="en-GB" sz="1100" dirty="0">
                <a:solidFill>
                  <a:schemeClr val="tx1"/>
                </a:solidFill>
                <a:cs typeface="Times New Roman" panose="02020603050405020304" pitchFamily="18" charset="0"/>
              </a:rPr>
              <a:t> </a:t>
            </a:r>
            <a:r>
              <a:rPr lang="de-DE" sz="1100" dirty="0" smtClean="0">
                <a:solidFill>
                  <a:schemeClr val="tx1"/>
                </a:solidFill>
                <a:cs typeface="Times New Roman" panose="02020603050405020304" pitchFamily="18" charset="0"/>
              </a:rPr>
              <a:t>verschiedener </a:t>
            </a:r>
            <a:r>
              <a:rPr lang="de-DE" sz="1100" dirty="0">
                <a:solidFill>
                  <a:schemeClr val="tx1"/>
                </a:solidFill>
                <a:cs typeface="Times New Roman" panose="02020603050405020304" pitchFamily="18" charset="0"/>
              </a:rPr>
              <a:t>Talent-Management-Dienstleistungen für</a:t>
            </a:r>
            <a:r>
              <a:rPr lang="en-GB" sz="1100" dirty="0">
                <a:solidFill>
                  <a:schemeClr val="tx1"/>
                </a:solidFill>
                <a:cs typeface="Times New Roman" panose="02020603050405020304" pitchFamily="18" charset="0"/>
              </a:rPr>
              <a:t> </a:t>
            </a:r>
            <a:r>
              <a:rPr lang="de-DE" sz="1100" dirty="0">
                <a:solidFill>
                  <a:schemeClr val="tx1"/>
                </a:solidFill>
                <a:cs typeface="Times New Roman" panose="02020603050405020304" pitchFamily="18" charset="0"/>
              </a:rPr>
              <a:t>internationale Kunden mitzuarbeiten und zum kommerziellen</a:t>
            </a:r>
            <a:r>
              <a:rPr lang="en-GB" sz="1100" dirty="0">
                <a:solidFill>
                  <a:schemeClr val="tx1"/>
                </a:solidFill>
                <a:cs typeface="Times New Roman" panose="02020603050405020304" pitchFamily="18" charset="0"/>
              </a:rPr>
              <a:t> </a:t>
            </a:r>
            <a:r>
              <a:rPr lang="de-DE" sz="1100" dirty="0">
                <a:solidFill>
                  <a:schemeClr val="tx1"/>
                </a:solidFill>
                <a:cs typeface="Times New Roman" panose="02020603050405020304" pitchFamily="18" charset="0"/>
              </a:rPr>
              <a:t>Erfolg des Standortes Deutschland beizutragen?</a:t>
            </a:r>
            <a:endParaRPr lang="en-GB" sz="1100" dirty="0">
              <a:solidFill>
                <a:schemeClr val="tx1"/>
              </a:solidFill>
              <a:cs typeface="Times New Roman" panose="02020603050405020304" pitchFamily="18" charset="0"/>
            </a:endParaRPr>
          </a:p>
        </p:txBody>
      </p:sp>
      <p:sp>
        <p:nvSpPr>
          <p:cNvPr id="12" name="Rounded Rectangle 11"/>
          <p:cNvSpPr/>
          <p:nvPr/>
        </p:nvSpPr>
        <p:spPr>
          <a:xfrm>
            <a:off x="129342" y="5891928"/>
            <a:ext cx="3150682" cy="3000552"/>
          </a:xfrm>
          <a:prstGeom prst="roundRect">
            <a:avLst>
              <a:gd name="adj" fmla="val 6995"/>
            </a:avLst>
          </a:prstGeom>
          <a:solidFill>
            <a:srgbClr val="FFFFFF">
              <a:alpha val="69020"/>
            </a:srgbClr>
          </a:solidFill>
          <a:ln>
            <a:solidFill>
              <a:srgbClr val="F796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1000"/>
              </a:lnSpc>
            </a:pPr>
            <a:r>
              <a:rPr lang="de-DE" sz="1100" dirty="0" smtClean="0">
                <a:solidFill>
                  <a:schemeClr val="bg2">
                    <a:lumMod val="10000"/>
                  </a:schemeClr>
                </a:solidFill>
                <a:cs typeface="Times New Roman" panose="02020603050405020304" pitchFamily="18" charset="0"/>
              </a:rPr>
              <a:t>Sie </a:t>
            </a:r>
            <a:r>
              <a:rPr lang="de-DE" sz="1100" dirty="0">
                <a:solidFill>
                  <a:schemeClr val="bg2">
                    <a:lumMod val="10000"/>
                  </a:schemeClr>
                </a:solidFill>
                <a:cs typeface="Times New Roman" panose="02020603050405020304" pitchFamily="18" charset="0"/>
              </a:rPr>
              <a:t>unterstützen das wachsende deutsche Team und arbeiten eng mit den Beratern vor Ort sowie den internationalen Kollegen zusammen. </a:t>
            </a:r>
            <a:r>
              <a:rPr lang="de-DE" sz="1100" b="1" dirty="0" smtClean="0">
                <a:solidFill>
                  <a:schemeClr val="bg2">
                    <a:lumMod val="10000"/>
                  </a:schemeClr>
                </a:solidFill>
                <a:cs typeface="Times New Roman" panose="02020603050405020304" pitchFamily="18" charset="0"/>
              </a:rPr>
              <a:t>Im </a:t>
            </a:r>
            <a:r>
              <a:rPr lang="de-DE" sz="1100" b="1" dirty="0">
                <a:solidFill>
                  <a:schemeClr val="bg2">
                    <a:lumMod val="10000"/>
                  </a:schemeClr>
                </a:solidFill>
                <a:cs typeface="Times New Roman" panose="02020603050405020304" pitchFamily="18" charset="0"/>
              </a:rPr>
              <a:t>Einzelnen </a:t>
            </a:r>
            <a:r>
              <a:rPr lang="de-DE" sz="1100" b="1" dirty="0" smtClean="0">
                <a:solidFill>
                  <a:schemeClr val="bg2">
                    <a:lumMod val="10000"/>
                  </a:schemeClr>
                </a:solidFill>
                <a:cs typeface="Times New Roman" panose="02020603050405020304" pitchFamily="18" charset="0"/>
              </a:rPr>
              <a:t>umfassen Ihre </a:t>
            </a:r>
            <a:r>
              <a:rPr lang="de-DE" sz="1100" b="1" dirty="0">
                <a:solidFill>
                  <a:schemeClr val="bg2">
                    <a:lumMod val="10000"/>
                  </a:schemeClr>
                </a:solidFill>
                <a:cs typeface="Times New Roman" panose="02020603050405020304" pitchFamily="18" charset="0"/>
              </a:rPr>
              <a:t>Aufgaben </a:t>
            </a:r>
            <a:r>
              <a:rPr lang="de-DE" sz="1100" b="1" dirty="0" smtClean="0">
                <a:solidFill>
                  <a:schemeClr val="bg2">
                    <a:lumMod val="10000"/>
                  </a:schemeClr>
                </a:solidFill>
                <a:cs typeface="Times New Roman" panose="02020603050405020304" pitchFamily="18" charset="0"/>
              </a:rPr>
              <a:t>unter anderem folgende </a:t>
            </a:r>
            <a:r>
              <a:rPr lang="de-DE" sz="1100" b="1" dirty="0">
                <a:solidFill>
                  <a:schemeClr val="bg2">
                    <a:lumMod val="10000"/>
                  </a:schemeClr>
                </a:solidFill>
                <a:cs typeface="Times New Roman" panose="02020603050405020304" pitchFamily="18" charset="0"/>
              </a:rPr>
              <a:t>Tätigkeiten:</a:t>
            </a:r>
            <a:endParaRPr lang="en-GB" sz="1100" b="1" dirty="0">
              <a:solidFill>
                <a:schemeClr val="bg2">
                  <a:lumMod val="10000"/>
                </a:schemeClr>
              </a:solidFill>
              <a:cs typeface="Times New Roman" panose="02020603050405020304" pitchFamily="18" charset="0"/>
            </a:endParaRPr>
          </a:p>
          <a:p>
            <a:pPr lvl="0">
              <a:lnSpc>
                <a:spcPts val="1000"/>
              </a:lnSpc>
            </a:pPr>
            <a:r>
              <a:rPr lang="de-DE" sz="1100" dirty="0">
                <a:solidFill>
                  <a:schemeClr val="bg2">
                    <a:lumMod val="10000"/>
                  </a:schemeClr>
                </a:solidFill>
                <a:cs typeface="Times New Roman" panose="02020603050405020304" pitchFamily="18" charset="0"/>
              </a:rPr>
              <a:t> </a:t>
            </a:r>
            <a:endParaRPr lang="en-GB" sz="1100" dirty="0">
              <a:solidFill>
                <a:schemeClr val="bg2">
                  <a:lumMod val="10000"/>
                </a:schemeClr>
              </a:solidFill>
              <a:cs typeface="Times New Roman" panose="02020603050405020304" pitchFamily="18" charset="0"/>
            </a:endParaRPr>
          </a:p>
          <a:p>
            <a:pPr lvl="0">
              <a:lnSpc>
                <a:spcPts val="1000"/>
              </a:lnSpc>
              <a:spcAft>
                <a:spcPts val="600"/>
              </a:spcAft>
            </a:pPr>
            <a:r>
              <a:rPr lang="de-DE" sz="1100" dirty="0">
                <a:solidFill>
                  <a:schemeClr val="bg2">
                    <a:lumMod val="10000"/>
                  </a:schemeClr>
                </a:solidFill>
                <a:cs typeface="Times New Roman" panose="02020603050405020304" pitchFamily="18" charset="0"/>
              </a:rPr>
              <a:t>In Zusammenarbeit mit unserem </a:t>
            </a:r>
            <a:r>
              <a:rPr lang="de-DE" sz="1100" dirty="0" smtClean="0">
                <a:solidFill>
                  <a:schemeClr val="bg2">
                    <a:lumMod val="10000"/>
                  </a:schemeClr>
                </a:solidFill>
                <a:cs typeface="Times New Roman" panose="02020603050405020304" pitchFamily="18" charset="0"/>
              </a:rPr>
              <a:t>Beraterteam </a:t>
            </a:r>
          </a:p>
          <a:p>
            <a:pPr marL="171450" lvl="0" indent="-171450">
              <a:lnSpc>
                <a:spcPts val="1000"/>
              </a:lnSpc>
              <a:spcAft>
                <a:spcPts val="600"/>
              </a:spcAft>
              <a:buFont typeface="Arial" panose="020B0604020202020204" pitchFamily="34" charset="0"/>
              <a:buChar char="•"/>
            </a:pPr>
            <a:r>
              <a:rPr lang="de-DE" sz="1100" dirty="0" smtClean="0">
                <a:solidFill>
                  <a:schemeClr val="bg2">
                    <a:lumMod val="10000"/>
                  </a:schemeClr>
                </a:solidFill>
                <a:cs typeface="Times New Roman" panose="02020603050405020304" pitchFamily="18" charset="0"/>
              </a:rPr>
              <a:t>Werden </a:t>
            </a:r>
            <a:r>
              <a:rPr lang="de-DE" sz="1100" dirty="0">
                <a:solidFill>
                  <a:schemeClr val="bg2">
                    <a:lumMod val="10000"/>
                  </a:schemeClr>
                </a:solidFill>
                <a:cs typeface="Times New Roman" panose="02020603050405020304" pitchFamily="18" charset="0"/>
              </a:rPr>
              <a:t>Sie in verschiedene Projekte zu Themen der Personaldiagnostik, Personalentwicklung und des Talent Managements </a:t>
            </a:r>
            <a:r>
              <a:rPr lang="de-DE" sz="1100" dirty="0" smtClean="0">
                <a:solidFill>
                  <a:schemeClr val="bg2">
                    <a:lumMod val="10000"/>
                  </a:schemeClr>
                </a:solidFill>
                <a:cs typeface="Times New Roman" panose="02020603050405020304" pitchFamily="18" charset="0"/>
              </a:rPr>
              <a:t>eingebunden.</a:t>
            </a:r>
            <a:endParaRPr lang="en-GB" sz="1100" dirty="0">
              <a:solidFill>
                <a:schemeClr val="bg2">
                  <a:lumMod val="10000"/>
                </a:schemeClr>
              </a:solidFill>
              <a:cs typeface="Times New Roman" panose="02020603050405020304" pitchFamily="18" charset="0"/>
            </a:endParaRPr>
          </a:p>
          <a:p>
            <a:pPr marL="171450" lvl="0" indent="-171450">
              <a:lnSpc>
                <a:spcPts val="1000"/>
              </a:lnSpc>
              <a:spcAft>
                <a:spcPts val="600"/>
              </a:spcAft>
              <a:buFont typeface="Arial" panose="020B0604020202020204" pitchFamily="34" charset="0"/>
              <a:buChar char="•"/>
            </a:pPr>
            <a:r>
              <a:rPr lang="de-DE" sz="1100" dirty="0" smtClean="0">
                <a:solidFill>
                  <a:schemeClr val="bg2">
                    <a:lumMod val="10000"/>
                  </a:schemeClr>
                </a:solidFill>
                <a:cs typeface="Times New Roman" panose="02020603050405020304" pitchFamily="18" charset="0"/>
              </a:rPr>
              <a:t>Übernehmen </a:t>
            </a:r>
            <a:r>
              <a:rPr lang="de-DE" sz="1100" dirty="0">
                <a:solidFill>
                  <a:schemeClr val="bg2">
                    <a:lumMod val="10000"/>
                  </a:schemeClr>
                </a:solidFill>
                <a:cs typeface="Times New Roman" panose="02020603050405020304" pitchFamily="18" charset="0"/>
              </a:rPr>
              <a:t>Sie Verantwortung für die Übersetzung unserer Produkte aus dem Englischen ins Deutsche und begleiten Sie das deutsche Team </a:t>
            </a:r>
            <a:r>
              <a:rPr lang="de-DE" sz="1100" dirty="0" smtClean="0">
                <a:solidFill>
                  <a:schemeClr val="bg2">
                    <a:lumMod val="10000"/>
                  </a:schemeClr>
                </a:solidFill>
                <a:cs typeface="Times New Roman" panose="02020603050405020304" pitchFamily="18" charset="0"/>
              </a:rPr>
              <a:t>bei Produkt-</a:t>
            </a:r>
            <a:r>
              <a:rPr lang="de-DE" sz="1100" dirty="0" err="1" smtClean="0">
                <a:solidFill>
                  <a:schemeClr val="bg2">
                    <a:lumMod val="10000"/>
                  </a:schemeClr>
                </a:solidFill>
                <a:cs typeface="Times New Roman" panose="02020603050405020304" pitchFamily="18" charset="0"/>
              </a:rPr>
              <a:t>Launches</a:t>
            </a:r>
            <a:r>
              <a:rPr lang="de-DE" sz="1100" dirty="0" smtClean="0">
                <a:solidFill>
                  <a:schemeClr val="bg2">
                    <a:lumMod val="10000"/>
                  </a:schemeClr>
                </a:solidFill>
                <a:cs typeface="Times New Roman" panose="02020603050405020304" pitchFamily="18" charset="0"/>
              </a:rPr>
              <a:t>.</a:t>
            </a:r>
            <a:endParaRPr lang="en-GB" sz="1100" dirty="0">
              <a:solidFill>
                <a:schemeClr val="bg2">
                  <a:lumMod val="10000"/>
                </a:schemeClr>
              </a:solidFill>
              <a:cs typeface="Times New Roman" panose="02020603050405020304" pitchFamily="18" charset="0"/>
            </a:endParaRPr>
          </a:p>
          <a:p>
            <a:pPr marL="171450" lvl="0" indent="-171450">
              <a:lnSpc>
                <a:spcPts val="1000"/>
              </a:lnSpc>
              <a:spcAft>
                <a:spcPts val="600"/>
              </a:spcAft>
              <a:buFont typeface="Arial" panose="020B0604020202020204" pitchFamily="34" charset="0"/>
              <a:buChar char="•"/>
            </a:pPr>
            <a:r>
              <a:rPr lang="de-DE" sz="1100" dirty="0" smtClean="0">
                <a:solidFill>
                  <a:schemeClr val="bg2">
                    <a:lumMod val="10000"/>
                  </a:schemeClr>
                </a:solidFill>
                <a:cs typeface="Times New Roman" panose="02020603050405020304" pitchFamily="18" charset="0"/>
              </a:rPr>
              <a:t>Koordinieren und unterstützen Sie </a:t>
            </a:r>
            <a:r>
              <a:rPr lang="de-DE" sz="1100" dirty="0">
                <a:solidFill>
                  <a:schemeClr val="bg2">
                    <a:lumMod val="10000"/>
                  </a:schemeClr>
                </a:solidFill>
                <a:cs typeface="Times New Roman" panose="02020603050405020304" pitchFamily="18" charset="0"/>
              </a:rPr>
              <a:t>unser Team in Düsseldorf bei der </a:t>
            </a:r>
            <a:r>
              <a:rPr lang="de-DE" sz="1100" dirty="0" smtClean="0">
                <a:solidFill>
                  <a:schemeClr val="bg2">
                    <a:lumMod val="10000"/>
                  </a:schemeClr>
                </a:solidFill>
                <a:cs typeface="Times New Roman" panose="02020603050405020304" pitchFamily="18" charset="0"/>
              </a:rPr>
              <a:t>Durchführung von Marketingevents.</a:t>
            </a:r>
            <a:endParaRPr lang="en-GB" sz="1100" dirty="0">
              <a:solidFill>
                <a:schemeClr val="bg2">
                  <a:lumMod val="10000"/>
                </a:schemeClr>
              </a:solidFill>
              <a:cs typeface="Times New Roman" panose="02020603050405020304" pitchFamily="18" charset="0"/>
            </a:endParaRPr>
          </a:p>
          <a:p>
            <a:pPr marL="171450" lvl="0" indent="-171450">
              <a:lnSpc>
                <a:spcPts val="1000"/>
              </a:lnSpc>
              <a:spcAft>
                <a:spcPts val="600"/>
              </a:spcAft>
              <a:buFont typeface="Arial" panose="020B0604020202020204" pitchFamily="34" charset="0"/>
              <a:buChar char="•"/>
            </a:pPr>
            <a:r>
              <a:rPr lang="de-DE" sz="1100" dirty="0" smtClean="0">
                <a:solidFill>
                  <a:schemeClr val="bg2">
                    <a:lumMod val="10000"/>
                  </a:schemeClr>
                </a:solidFill>
                <a:cs typeface="Times New Roman" panose="02020603050405020304" pitchFamily="18" charset="0"/>
              </a:rPr>
              <a:t>Gestalten </a:t>
            </a:r>
            <a:r>
              <a:rPr lang="de-DE" sz="1100" dirty="0">
                <a:solidFill>
                  <a:schemeClr val="bg2">
                    <a:lumMod val="10000"/>
                  </a:schemeClr>
                </a:solidFill>
                <a:cs typeface="Times New Roman" panose="02020603050405020304" pitchFamily="18" charset="0"/>
              </a:rPr>
              <a:t>Sie den Ausbau </a:t>
            </a:r>
            <a:r>
              <a:rPr lang="de-DE" sz="1100" dirty="0" smtClean="0">
                <a:solidFill>
                  <a:schemeClr val="bg2">
                    <a:lumMod val="10000"/>
                  </a:schemeClr>
                </a:solidFill>
                <a:cs typeface="Times New Roman" panose="02020603050405020304" pitchFamily="18" charset="0"/>
              </a:rPr>
              <a:t>unseres deutschsprachigen</a:t>
            </a:r>
            <a:r>
              <a:rPr lang="en-GB" sz="1100" dirty="0" smtClean="0">
                <a:solidFill>
                  <a:schemeClr val="bg2">
                    <a:lumMod val="10000"/>
                  </a:schemeClr>
                </a:solidFill>
                <a:cs typeface="Times New Roman" panose="02020603050405020304" pitchFamily="18" charset="0"/>
              </a:rPr>
              <a:t> </a:t>
            </a:r>
            <a:r>
              <a:rPr lang="de-DE" sz="1100" dirty="0" smtClean="0">
                <a:solidFill>
                  <a:schemeClr val="bg2">
                    <a:lumMod val="10000"/>
                  </a:schemeClr>
                </a:solidFill>
                <a:cs typeface="Times New Roman" panose="02020603050405020304" pitchFamily="18" charset="0"/>
              </a:rPr>
              <a:t>Webauftritts</a:t>
            </a:r>
            <a:r>
              <a:rPr lang="de-DE" sz="1100" dirty="0">
                <a:solidFill>
                  <a:schemeClr val="bg2">
                    <a:lumMod val="10000"/>
                  </a:schemeClr>
                </a:solidFill>
                <a:cs typeface="Times New Roman" panose="02020603050405020304" pitchFamily="18" charset="0"/>
              </a:rPr>
              <a:t>.</a:t>
            </a:r>
          </a:p>
        </p:txBody>
      </p:sp>
      <p:sp>
        <p:nvSpPr>
          <p:cNvPr id="14" name="TextBox 13"/>
          <p:cNvSpPr txBox="1"/>
          <p:nvPr/>
        </p:nvSpPr>
        <p:spPr>
          <a:xfrm>
            <a:off x="3733588" y="576890"/>
            <a:ext cx="2967939" cy="1200329"/>
          </a:xfrm>
          <a:prstGeom prst="rect">
            <a:avLst/>
          </a:prstGeom>
          <a:noFill/>
        </p:spPr>
        <p:txBody>
          <a:bodyPr wrap="square" rtlCol="0">
            <a:spAutoFit/>
          </a:bodyPr>
          <a:lstStyle/>
          <a:p>
            <a:pPr algn="ctr"/>
            <a:r>
              <a:rPr lang="en-GB" sz="2400" b="1" dirty="0" err="1" smtClean="0">
                <a:solidFill>
                  <a:schemeClr val="bg1"/>
                </a:solidFill>
                <a:latin typeface="Bookman Old Style" panose="02050604050505020204" pitchFamily="18" charset="0"/>
                <a:cs typeface="Times New Roman" panose="02020603050405020304" pitchFamily="18" charset="0"/>
              </a:rPr>
              <a:t>Praktikant</a:t>
            </a:r>
            <a:r>
              <a:rPr lang="en-GB" sz="2400" b="1" dirty="0" smtClean="0">
                <a:solidFill>
                  <a:schemeClr val="bg1"/>
                </a:solidFill>
                <a:latin typeface="Bookman Old Style" panose="02050604050505020204" pitchFamily="18" charset="0"/>
                <a:cs typeface="Times New Roman" panose="02020603050405020304" pitchFamily="18" charset="0"/>
              </a:rPr>
              <a:t>/in </a:t>
            </a:r>
            <a:r>
              <a:rPr lang="en-GB" sz="2400" b="1" dirty="0" err="1" smtClean="0">
                <a:solidFill>
                  <a:schemeClr val="bg1"/>
                </a:solidFill>
                <a:latin typeface="Bookman Old Style" panose="02050604050505020204" pitchFamily="18" charset="0"/>
                <a:cs typeface="Times New Roman" panose="02020603050405020304" pitchFamily="18" charset="0"/>
              </a:rPr>
              <a:t>im</a:t>
            </a:r>
            <a:r>
              <a:rPr lang="en-GB" sz="2400" b="1" dirty="0" smtClean="0">
                <a:solidFill>
                  <a:schemeClr val="bg1"/>
                </a:solidFill>
                <a:latin typeface="Bookman Old Style" panose="02050604050505020204" pitchFamily="18" charset="0"/>
                <a:cs typeface="Times New Roman" panose="02020603050405020304" pitchFamily="18" charset="0"/>
              </a:rPr>
              <a:t> </a:t>
            </a:r>
          </a:p>
          <a:p>
            <a:pPr algn="ctr"/>
            <a:r>
              <a:rPr lang="en-GB" sz="2400" b="1" dirty="0" smtClean="0">
                <a:solidFill>
                  <a:schemeClr val="bg1"/>
                </a:solidFill>
                <a:latin typeface="Bookman Old Style" panose="02050604050505020204" pitchFamily="18" charset="0"/>
                <a:cs typeface="Times New Roman" panose="02020603050405020304" pitchFamily="18" charset="0"/>
              </a:rPr>
              <a:t>HR-Consulting </a:t>
            </a:r>
            <a:r>
              <a:rPr lang="en-GB" sz="2400" b="1" dirty="0" err="1" smtClean="0">
                <a:solidFill>
                  <a:schemeClr val="bg1"/>
                </a:solidFill>
                <a:latin typeface="Bookman Old Style" panose="02050604050505020204" pitchFamily="18" charset="0"/>
                <a:cs typeface="Times New Roman" panose="02020603050405020304" pitchFamily="18" charset="0"/>
              </a:rPr>
              <a:t>gesucht</a:t>
            </a:r>
            <a:endParaRPr lang="en-GB" sz="2400" b="1" dirty="0" smtClean="0">
              <a:solidFill>
                <a:schemeClr val="bg1"/>
              </a:solidFill>
              <a:latin typeface="Bookman Old Style" panose="02050604050505020204" pitchFamily="18" charset="0"/>
              <a:cs typeface="Times New Roman" panose="02020603050405020304" pitchFamily="18" charset="0"/>
            </a:endParaRPr>
          </a:p>
        </p:txBody>
      </p:sp>
      <p:pic>
        <p:nvPicPr>
          <p:cNvPr id="3076" name="Picture 4" descr="W:\Central\Proposal Library\Image library\Logos\Cubiks Logos\Cubiks Logo for Screen (RGB)\Cubiks_Logo_White_Strapline.gi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91725" y="177281"/>
            <a:ext cx="1753099" cy="684283"/>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7"/>
          <p:cNvSpPr txBox="1"/>
          <p:nvPr/>
        </p:nvSpPr>
        <p:spPr>
          <a:xfrm>
            <a:off x="3533175" y="8409255"/>
            <a:ext cx="3332242" cy="738664"/>
          </a:xfrm>
          <a:prstGeom prst="rect">
            <a:avLst/>
          </a:prstGeom>
          <a:noFill/>
        </p:spPr>
        <p:txBody>
          <a:bodyPr wrap="square" rtlCol="0">
            <a:spAutoFit/>
          </a:bodyPr>
          <a:lstStyle/>
          <a:p>
            <a:r>
              <a:rPr lang="de-DE" sz="600" b="1" dirty="0" err="1" smtClean="0">
                <a:solidFill>
                  <a:schemeClr val="bg1"/>
                </a:solidFill>
              </a:rPr>
              <a:t>Cubiks</a:t>
            </a:r>
            <a:r>
              <a:rPr lang="de-DE" sz="600" b="1" dirty="0" smtClean="0">
                <a:solidFill>
                  <a:schemeClr val="bg1"/>
                </a:solidFill>
              </a:rPr>
              <a:t> Germany GmbH</a:t>
            </a:r>
            <a:endParaRPr lang="en-GB" sz="600" dirty="0" smtClean="0">
              <a:solidFill>
                <a:schemeClr val="bg1"/>
              </a:solidFill>
            </a:endParaRPr>
          </a:p>
          <a:p>
            <a:r>
              <a:rPr lang="de-DE" sz="600" dirty="0" smtClean="0">
                <a:solidFill>
                  <a:schemeClr val="bg1"/>
                </a:solidFill>
              </a:rPr>
              <a:t>Broadway House, Breite Straße 29, 40213 Düsseldorf, Germany</a:t>
            </a:r>
            <a:endParaRPr lang="en-GB" sz="600" dirty="0" smtClean="0">
              <a:solidFill>
                <a:schemeClr val="bg1"/>
              </a:solidFill>
            </a:endParaRPr>
          </a:p>
          <a:p>
            <a:r>
              <a:rPr lang="de-DE" sz="600" b="1" dirty="0" smtClean="0">
                <a:solidFill>
                  <a:schemeClr val="bg1"/>
                </a:solidFill>
              </a:rPr>
              <a:t>T</a:t>
            </a:r>
            <a:r>
              <a:rPr lang="de-DE" sz="600" dirty="0" smtClean="0">
                <a:solidFill>
                  <a:schemeClr val="bg1"/>
                </a:solidFill>
              </a:rPr>
              <a:t> + 49 (0)211 8693 9200 </a:t>
            </a:r>
            <a:r>
              <a:rPr lang="de-DE" sz="600" b="1" dirty="0" smtClean="0">
                <a:solidFill>
                  <a:schemeClr val="bg1"/>
                </a:solidFill>
              </a:rPr>
              <a:t>F</a:t>
            </a:r>
            <a:r>
              <a:rPr lang="de-DE" sz="600" dirty="0" smtClean="0">
                <a:solidFill>
                  <a:schemeClr val="bg1"/>
                </a:solidFill>
              </a:rPr>
              <a:t> + 49 (0)211 8693 9229 </a:t>
            </a:r>
            <a:r>
              <a:rPr lang="de-DE" sz="600" b="1" dirty="0" smtClean="0">
                <a:solidFill>
                  <a:schemeClr val="bg1"/>
                </a:solidFill>
              </a:rPr>
              <a:t>E</a:t>
            </a:r>
            <a:r>
              <a:rPr lang="de-DE" sz="600" dirty="0" smtClean="0">
                <a:solidFill>
                  <a:schemeClr val="bg1"/>
                </a:solidFill>
              </a:rPr>
              <a:t> germany@cubiks.com </a:t>
            </a:r>
            <a:r>
              <a:rPr lang="de-DE" sz="600" b="1" dirty="0" smtClean="0">
                <a:solidFill>
                  <a:schemeClr val="bg1"/>
                </a:solidFill>
              </a:rPr>
              <a:t>W</a:t>
            </a:r>
            <a:r>
              <a:rPr lang="de-DE" sz="600" dirty="0" smtClean="0">
                <a:solidFill>
                  <a:schemeClr val="bg1"/>
                </a:solidFill>
              </a:rPr>
              <a:t> www.cubiks.de</a:t>
            </a:r>
            <a:endParaRPr lang="en-GB" sz="600" dirty="0" smtClean="0">
              <a:solidFill>
                <a:schemeClr val="bg1"/>
              </a:solidFill>
            </a:endParaRPr>
          </a:p>
          <a:p>
            <a:r>
              <a:rPr lang="de-DE" sz="600" dirty="0" err="1" smtClean="0">
                <a:solidFill>
                  <a:schemeClr val="bg1"/>
                </a:solidFill>
              </a:rPr>
              <a:t>Cubiks</a:t>
            </a:r>
            <a:r>
              <a:rPr lang="de-DE" sz="600" dirty="0" smtClean="0">
                <a:solidFill>
                  <a:schemeClr val="bg1"/>
                </a:solidFill>
              </a:rPr>
              <a:t> ist eine internationale Talent Management Beratung mit Schwerpunkt auf der Auswahl und Entwicklung von Fach- und Führungskräften.</a:t>
            </a:r>
            <a:r>
              <a:rPr lang="en-GB" sz="600" dirty="0">
                <a:solidFill>
                  <a:schemeClr val="bg1"/>
                </a:solidFill>
              </a:rPr>
              <a:t> </a:t>
            </a:r>
            <a:r>
              <a:rPr lang="de-DE" sz="600" dirty="0" smtClean="0">
                <a:solidFill>
                  <a:schemeClr val="bg1"/>
                </a:solidFill>
              </a:rPr>
              <a:t>Wir unterstützen Kunden weltweit mit maßgeschneiderten Lösungen aus zuverlässigen Produkten und professionellen Dienstleistungen.</a:t>
            </a:r>
            <a:r>
              <a:rPr lang="en-GB" sz="600" dirty="0">
                <a:solidFill>
                  <a:schemeClr val="bg1"/>
                </a:solidFill>
              </a:rPr>
              <a:t> </a:t>
            </a:r>
            <a:r>
              <a:rPr lang="en-US" sz="600" dirty="0" smtClean="0">
                <a:solidFill>
                  <a:schemeClr val="bg1"/>
                </a:solidFill>
              </a:rPr>
              <a:t>All rights reserved © </a:t>
            </a:r>
            <a:r>
              <a:rPr lang="en-US" sz="600" dirty="0" err="1" smtClean="0">
                <a:solidFill>
                  <a:schemeClr val="bg1"/>
                </a:solidFill>
              </a:rPr>
              <a:t>Cubiks</a:t>
            </a:r>
            <a:r>
              <a:rPr lang="en-US" sz="600" dirty="0" smtClean="0">
                <a:solidFill>
                  <a:schemeClr val="bg1"/>
                </a:solidFill>
              </a:rPr>
              <a:t> Intellectual Property Limited 2016.</a:t>
            </a:r>
            <a:endParaRPr lang="en-GB" sz="600" dirty="0" smtClean="0">
              <a:solidFill>
                <a:schemeClr val="bg1"/>
              </a:solidFill>
            </a:endParaRPr>
          </a:p>
        </p:txBody>
      </p:sp>
    </p:spTree>
    <p:extLst>
      <p:ext uri="{BB962C8B-B14F-4D97-AF65-F5344CB8AC3E}">
        <p14:creationId xmlns:p14="http://schemas.microsoft.com/office/powerpoint/2010/main" val="1528058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409</Words>
  <Application>Microsoft Office PowerPoint</Application>
  <PresentationFormat>On-screen Show (4:3)</PresentationFormat>
  <Paragraphs>28</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Bookman Old Style</vt:lpstr>
      <vt:lpstr>Calibri</vt:lpstr>
      <vt:lpstr>Times New Roman</vt:lpstr>
      <vt:lpstr>Office Theme</vt:lpstr>
      <vt:lpstr>PowerPoint Presentation</vt:lpstr>
    </vt:vector>
  </TitlesOfParts>
  <Company>Cubiks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Celine Spicker</dc:creator>
  <cp:lastModifiedBy>Celine Spicker</cp:lastModifiedBy>
  <cp:revision>64</cp:revision>
  <cp:lastPrinted>2016-04-19T15:31:02Z</cp:lastPrinted>
  <dcterms:created xsi:type="dcterms:W3CDTF">2016-04-19T12:20:56Z</dcterms:created>
  <dcterms:modified xsi:type="dcterms:W3CDTF">2016-11-23T12:09:47Z</dcterms:modified>
</cp:coreProperties>
</file>