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2" r:id="rId1"/>
  </p:sldMasterIdLst>
  <p:notesMasterIdLst>
    <p:notesMasterId r:id="rId24"/>
  </p:notesMasterIdLst>
  <p:handoutMasterIdLst>
    <p:handoutMasterId r:id="rId25"/>
  </p:handoutMasterIdLst>
  <p:sldIdLst>
    <p:sldId id="256" r:id="rId2"/>
    <p:sldId id="257" r:id="rId3"/>
    <p:sldId id="271" r:id="rId4"/>
    <p:sldId id="278" r:id="rId5"/>
    <p:sldId id="262" r:id="rId6"/>
    <p:sldId id="272" r:id="rId7"/>
    <p:sldId id="264" r:id="rId8"/>
    <p:sldId id="273" r:id="rId9"/>
    <p:sldId id="267" r:id="rId10"/>
    <p:sldId id="265" r:id="rId11"/>
    <p:sldId id="281" r:id="rId12"/>
    <p:sldId id="260" r:id="rId13"/>
    <p:sldId id="280" r:id="rId14"/>
    <p:sldId id="277" r:id="rId15"/>
    <p:sldId id="284" r:id="rId16"/>
    <p:sldId id="266" r:id="rId17"/>
    <p:sldId id="268" r:id="rId18"/>
    <p:sldId id="274" r:id="rId19"/>
    <p:sldId id="269" r:id="rId20"/>
    <p:sldId id="282" r:id="rId21"/>
    <p:sldId id="283" r:id="rId22"/>
    <p:sldId id="270" r:id="rId23"/>
  </p:sldIdLst>
  <p:sldSz cx="9144000" cy="6858000" type="screen4x3"/>
  <p:notesSz cx="6797675" cy="9928225"/>
  <p:embeddedFontLst>
    <p:embeddedFont>
      <p:font typeface="LMU CompatilFact" panose="02000500060000020003" pitchFamily="2" charset="0"/>
      <p:regular r:id="rId26"/>
      <p:bold r:id="rId27"/>
      <p:italic r:id="rId28"/>
      <p:boldItalic r:id="rId29"/>
    </p:embeddedFont>
    <p:embeddedFont>
      <p:font typeface="LMU SabonNext Demi" panose="02020400000000000000" pitchFamily="18" charset="0"/>
      <p:regular r:id="rId30"/>
    </p:embeddedFont>
    <p:embeddedFont>
      <p:font typeface="Times" panose="02020603050405020304" pitchFamily="18" charset="0"/>
      <p:regular r:id="rId31"/>
      <p:bold r:id="rId32"/>
      <p:italic r:id="rId33"/>
      <p:boldItalic r:id="rId34"/>
    </p:embeddedFont>
  </p:embeddedFontLst>
  <p:defaultTextStyle>
    <a:defPPr>
      <a:defRPr lang="de-DE"/>
    </a:defPPr>
    <a:lvl1pPr algn="l" rtl="0" eaLnBrk="0" fontAlgn="base" hangingPunct="0">
      <a:spcBef>
        <a:spcPct val="0"/>
      </a:spcBef>
      <a:spcAft>
        <a:spcPct val="0"/>
      </a:spcAft>
      <a:defRPr sz="1400" kern="1200">
        <a:solidFill>
          <a:schemeClr val="tx1"/>
        </a:solidFill>
        <a:latin typeface="LMU CompatilFact" pitchFamily="2" charset="0"/>
        <a:ea typeface="+mn-ea"/>
        <a:cs typeface="Arial" charset="0"/>
      </a:defRPr>
    </a:lvl1pPr>
    <a:lvl2pPr marL="457200" algn="l" rtl="0" eaLnBrk="0" fontAlgn="base" hangingPunct="0">
      <a:spcBef>
        <a:spcPct val="0"/>
      </a:spcBef>
      <a:spcAft>
        <a:spcPct val="0"/>
      </a:spcAft>
      <a:defRPr sz="1400" kern="1200">
        <a:solidFill>
          <a:schemeClr val="tx1"/>
        </a:solidFill>
        <a:latin typeface="LMU CompatilFact" pitchFamily="2" charset="0"/>
        <a:ea typeface="+mn-ea"/>
        <a:cs typeface="Arial" charset="0"/>
      </a:defRPr>
    </a:lvl2pPr>
    <a:lvl3pPr marL="914400" algn="l" rtl="0" eaLnBrk="0" fontAlgn="base" hangingPunct="0">
      <a:spcBef>
        <a:spcPct val="0"/>
      </a:spcBef>
      <a:spcAft>
        <a:spcPct val="0"/>
      </a:spcAft>
      <a:defRPr sz="1400" kern="1200">
        <a:solidFill>
          <a:schemeClr val="tx1"/>
        </a:solidFill>
        <a:latin typeface="LMU CompatilFact" pitchFamily="2" charset="0"/>
        <a:ea typeface="+mn-ea"/>
        <a:cs typeface="Arial" charset="0"/>
      </a:defRPr>
    </a:lvl3pPr>
    <a:lvl4pPr marL="1371600" algn="l" rtl="0" eaLnBrk="0" fontAlgn="base" hangingPunct="0">
      <a:spcBef>
        <a:spcPct val="0"/>
      </a:spcBef>
      <a:spcAft>
        <a:spcPct val="0"/>
      </a:spcAft>
      <a:defRPr sz="1400" kern="1200">
        <a:solidFill>
          <a:schemeClr val="tx1"/>
        </a:solidFill>
        <a:latin typeface="LMU CompatilFact" pitchFamily="2" charset="0"/>
        <a:ea typeface="+mn-ea"/>
        <a:cs typeface="Arial" charset="0"/>
      </a:defRPr>
    </a:lvl4pPr>
    <a:lvl5pPr marL="1828800" algn="l" rtl="0" eaLnBrk="0" fontAlgn="base" hangingPunct="0">
      <a:spcBef>
        <a:spcPct val="0"/>
      </a:spcBef>
      <a:spcAft>
        <a:spcPct val="0"/>
      </a:spcAft>
      <a:defRPr sz="1400" kern="1200">
        <a:solidFill>
          <a:schemeClr val="tx1"/>
        </a:solidFill>
        <a:latin typeface="LMU CompatilFact" pitchFamily="2" charset="0"/>
        <a:ea typeface="+mn-ea"/>
        <a:cs typeface="Arial" charset="0"/>
      </a:defRPr>
    </a:lvl5pPr>
    <a:lvl6pPr marL="2286000" algn="l" defTabSz="914400" rtl="0" eaLnBrk="1" latinLnBrk="0" hangingPunct="1">
      <a:defRPr sz="1400" kern="1200">
        <a:solidFill>
          <a:schemeClr val="tx1"/>
        </a:solidFill>
        <a:latin typeface="LMU CompatilFact" pitchFamily="2" charset="0"/>
        <a:ea typeface="+mn-ea"/>
        <a:cs typeface="Arial" charset="0"/>
      </a:defRPr>
    </a:lvl6pPr>
    <a:lvl7pPr marL="2743200" algn="l" defTabSz="914400" rtl="0" eaLnBrk="1" latinLnBrk="0" hangingPunct="1">
      <a:defRPr sz="1400" kern="1200">
        <a:solidFill>
          <a:schemeClr val="tx1"/>
        </a:solidFill>
        <a:latin typeface="LMU CompatilFact" pitchFamily="2" charset="0"/>
        <a:ea typeface="+mn-ea"/>
        <a:cs typeface="Arial" charset="0"/>
      </a:defRPr>
    </a:lvl7pPr>
    <a:lvl8pPr marL="3200400" algn="l" defTabSz="914400" rtl="0" eaLnBrk="1" latinLnBrk="0" hangingPunct="1">
      <a:defRPr sz="1400" kern="1200">
        <a:solidFill>
          <a:schemeClr val="tx1"/>
        </a:solidFill>
        <a:latin typeface="LMU CompatilFact" pitchFamily="2" charset="0"/>
        <a:ea typeface="+mn-ea"/>
        <a:cs typeface="Arial" charset="0"/>
      </a:defRPr>
    </a:lvl8pPr>
    <a:lvl9pPr marL="3657600" algn="l" defTabSz="914400" rtl="0" eaLnBrk="1" latinLnBrk="0" hangingPunct="1">
      <a:defRPr sz="1400" kern="1200">
        <a:solidFill>
          <a:schemeClr val="tx1"/>
        </a:solidFill>
        <a:latin typeface="LMU CompatilFact" pitchFamily="2" charset="0"/>
        <a:ea typeface="+mn-ea"/>
        <a:cs typeface="Arial" charset="0"/>
      </a:defRPr>
    </a:lvl9pPr>
  </p:defaultTextStyle>
  <p:extLst>
    <p:ext uri="{EFAFB233-063F-42B5-8137-9DF3F51BA10A}">
      <p15:sldGuideLst xmlns:p15="http://schemas.microsoft.com/office/powerpoint/2012/main">
        <p15:guide id="1" orient="horz" pos="890">
          <p15:clr>
            <a:srgbClr val="A4A3A4"/>
          </p15:clr>
        </p15:guide>
        <p15:guide id="2" pos="2880">
          <p15:clr>
            <a:srgbClr val="A4A3A4"/>
          </p15:clr>
        </p15:guide>
        <p15:guide id="3" pos="47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B2B2B2"/>
    <a:srgbClr val="006600"/>
    <a:srgbClr val="F8F8F8"/>
    <a:srgbClr val="EAEAEA"/>
    <a:srgbClr val="DDDDDD"/>
    <a:srgbClr val="009900"/>
    <a:srgbClr val="006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6" autoAdjust="0"/>
    <p:restoredTop sz="94602" autoAdjust="0"/>
  </p:normalViewPr>
  <p:slideViewPr>
    <p:cSldViewPr>
      <p:cViewPr varScale="1">
        <p:scale>
          <a:sx n="123" d="100"/>
          <a:sy n="123" d="100"/>
        </p:scale>
        <p:origin x="1656" y="114"/>
      </p:cViewPr>
      <p:guideLst>
        <p:guide orient="horz" pos="890"/>
        <p:guide pos="2880"/>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4282" y="69"/>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t" anchorCtr="0" compatLnSpc="1">
            <a:prstTxWarp prst="textNoShape">
              <a:avLst/>
            </a:prstTxWarp>
          </a:bodyPr>
          <a:lstStyle>
            <a:lvl1pPr eaLnBrk="0" hangingPunct="0">
              <a:spcBef>
                <a:spcPct val="50000"/>
              </a:spcBef>
              <a:defRPr sz="1300">
                <a:latin typeface="LMU SabonNext Demi" pitchFamily="18" charset="0"/>
                <a:cs typeface="+mn-cs"/>
              </a:defRPr>
            </a:lvl1pPr>
          </a:lstStyle>
          <a:p>
            <a:pPr>
              <a:defRPr/>
            </a:pPr>
            <a:endParaRPr lang="de-DE" altLang="de-DE"/>
          </a:p>
        </p:txBody>
      </p:sp>
      <p:sp>
        <p:nvSpPr>
          <p:cNvPr id="76803" name="Rectangle 3"/>
          <p:cNvSpPr>
            <a:spLocks noGrp="1" noChangeArrowheads="1"/>
          </p:cNvSpPr>
          <p:nvPr>
            <p:ph type="dt" sz="quarter" idx="1"/>
          </p:nvPr>
        </p:nvSpPr>
        <p:spPr bwMode="auto">
          <a:xfrm>
            <a:off x="3851813" y="1"/>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t" anchorCtr="0" compatLnSpc="1">
            <a:prstTxWarp prst="textNoShape">
              <a:avLst/>
            </a:prstTxWarp>
          </a:bodyPr>
          <a:lstStyle>
            <a:lvl1pPr algn="r" eaLnBrk="0" hangingPunct="0">
              <a:spcBef>
                <a:spcPct val="50000"/>
              </a:spcBef>
              <a:defRPr sz="1300">
                <a:latin typeface="LMU SabonNext Demi" pitchFamily="18" charset="0"/>
                <a:cs typeface="+mn-cs"/>
              </a:defRPr>
            </a:lvl1pPr>
          </a:lstStyle>
          <a:p>
            <a:pPr>
              <a:defRPr/>
            </a:pPr>
            <a:endParaRPr lang="de-DE" altLang="de-DE"/>
          </a:p>
        </p:txBody>
      </p:sp>
      <p:sp>
        <p:nvSpPr>
          <p:cNvPr id="76804" name="Rectangle 4"/>
          <p:cNvSpPr>
            <a:spLocks noGrp="1" noChangeArrowheads="1"/>
          </p:cNvSpPr>
          <p:nvPr>
            <p:ph type="ftr" sz="quarter" idx="2"/>
          </p:nvPr>
        </p:nvSpPr>
        <p:spPr bwMode="auto">
          <a:xfrm>
            <a:off x="1" y="943081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b" anchorCtr="0" compatLnSpc="1">
            <a:prstTxWarp prst="textNoShape">
              <a:avLst/>
            </a:prstTxWarp>
          </a:bodyPr>
          <a:lstStyle>
            <a:lvl1pPr eaLnBrk="0" hangingPunct="0">
              <a:spcBef>
                <a:spcPct val="50000"/>
              </a:spcBef>
              <a:defRPr sz="1300">
                <a:latin typeface="LMU SabonNext Demi" pitchFamily="18" charset="0"/>
                <a:cs typeface="+mn-cs"/>
              </a:defRPr>
            </a:lvl1pPr>
          </a:lstStyle>
          <a:p>
            <a:pPr>
              <a:defRPr/>
            </a:pPr>
            <a:endParaRPr lang="de-DE" altLang="de-DE"/>
          </a:p>
        </p:txBody>
      </p:sp>
      <p:sp>
        <p:nvSpPr>
          <p:cNvPr id="76805" name="Rectangle 5"/>
          <p:cNvSpPr>
            <a:spLocks noGrp="1" noChangeArrowheads="1"/>
          </p:cNvSpPr>
          <p:nvPr>
            <p:ph type="sldNum" sz="quarter" idx="3"/>
          </p:nvPr>
        </p:nvSpPr>
        <p:spPr bwMode="auto">
          <a:xfrm>
            <a:off x="3851813" y="943081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b" anchorCtr="0" compatLnSpc="1">
            <a:prstTxWarp prst="textNoShape">
              <a:avLst/>
            </a:prstTxWarp>
          </a:bodyPr>
          <a:lstStyle>
            <a:lvl1pPr algn="r">
              <a:spcBef>
                <a:spcPct val="50000"/>
              </a:spcBef>
              <a:defRPr sz="1300">
                <a:latin typeface="LMU SabonNext Demi" pitchFamily="18" charset="0"/>
              </a:defRPr>
            </a:lvl1pPr>
          </a:lstStyle>
          <a:p>
            <a:pPr>
              <a:defRPr/>
            </a:pPr>
            <a:fld id="{3BF50098-FA17-4818-8F43-98B5C11FB538}" type="slidenum">
              <a:rPr lang="de-DE" altLang="de-DE"/>
              <a:pPr>
                <a:defRPr/>
              </a:pPr>
              <a:t>‹Nr.›</a:t>
            </a:fld>
            <a:endParaRPr lang="de-DE" altLang="de-DE"/>
          </a:p>
        </p:txBody>
      </p:sp>
    </p:spTree>
    <p:extLst>
      <p:ext uri="{BB962C8B-B14F-4D97-AF65-F5344CB8AC3E}">
        <p14:creationId xmlns:p14="http://schemas.microsoft.com/office/powerpoint/2010/main" val="393482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2945862" cy="3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t" anchorCtr="0" compatLnSpc="1">
            <a:prstTxWarp prst="textNoShape">
              <a:avLst/>
            </a:prstTxWarp>
            <a:spAutoFit/>
          </a:bodyPr>
          <a:lstStyle>
            <a:lvl1pPr eaLnBrk="0" hangingPunct="0">
              <a:spcBef>
                <a:spcPct val="50000"/>
              </a:spcBef>
              <a:defRPr sz="1300">
                <a:latin typeface="LMU SabonNext Demi" pitchFamily="18" charset="0"/>
                <a:cs typeface="+mn-cs"/>
              </a:defRPr>
            </a:lvl1pPr>
          </a:lstStyle>
          <a:p>
            <a:pPr>
              <a:defRPr/>
            </a:pPr>
            <a:endParaRPr lang="de-DE" altLang="de-DE"/>
          </a:p>
        </p:txBody>
      </p:sp>
      <p:sp>
        <p:nvSpPr>
          <p:cNvPr id="24579" name="Rectangle 3"/>
          <p:cNvSpPr>
            <a:spLocks noGrp="1" noChangeArrowheads="1"/>
          </p:cNvSpPr>
          <p:nvPr>
            <p:ph type="dt" idx="1"/>
          </p:nvPr>
        </p:nvSpPr>
        <p:spPr bwMode="auto">
          <a:xfrm>
            <a:off x="3851813" y="1"/>
            <a:ext cx="2945862" cy="3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t" anchorCtr="0" compatLnSpc="1">
            <a:prstTxWarp prst="textNoShape">
              <a:avLst/>
            </a:prstTxWarp>
            <a:spAutoFit/>
          </a:bodyPr>
          <a:lstStyle>
            <a:lvl1pPr algn="r" eaLnBrk="0" hangingPunct="0">
              <a:spcBef>
                <a:spcPct val="50000"/>
              </a:spcBef>
              <a:defRPr sz="1300">
                <a:latin typeface="LMU SabonNext Demi" pitchFamily="18" charset="0"/>
                <a:cs typeface="+mn-cs"/>
              </a:defRPr>
            </a:lvl1pPr>
          </a:lstStyle>
          <a:p>
            <a:pPr>
              <a:defRPr/>
            </a:pPr>
            <a:endParaRPr lang="de-DE" altLang="de-DE"/>
          </a:p>
        </p:txBody>
      </p:sp>
      <p:sp>
        <p:nvSpPr>
          <p:cNvPr id="28676" name="Rectangle 4"/>
          <p:cNvSpPr>
            <a:spLocks noGrp="1" noRot="1" noChangeAspect="1" noChangeArrowheads="1" noTextEdit="1"/>
          </p:cNvSpPr>
          <p:nvPr>
            <p:ph type="sldImg" idx="2"/>
          </p:nvPr>
        </p:nvSpPr>
        <p:spPr bwMode="auto">
          <a:xfrm>
            <a:off x="917575" y="742950"/>
            <a:ext cx="4964113"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07473" y="4715407"/>
            <a:ext cx="4982732" cy="128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t" anchorCtr="0" compatLnSpc="1">
            <a:prstTxWarp prst="textNoShape">
              <a:avLst/>
            </a:prstTxWarp>
            <a:spAutoFit/>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4582" name="Rectangle 6"/>
          <p:cNvSpPr>
            <a:spLocks noGrp="1" noChangeArrowheads="1"/>
          </p:cNvSpPr>
          <p:nvPr>
            <p:ph type="ftr" sz="quarter" idx="4"/>
          </p:nvPr>
        </p:nvSpPr>
        <p:spPr bwMode="auto">
          <a:xfrm>
            <a:off x="1" y="9621239"/>
            <a:ext cx="2945862" cy="3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b" anchorCtr="0" compatLnSpc="1">
            <a:prstTxWarp prst="textNoShape">
              <a:avLst/>
            </a:prstTxWarp>
            <a:spAutoFit/>
          </a:bodyPr>
          <a:lstStyle>
            <a:lvl1pPr eaLnBrk="0" hangingPunct="0">
              <a:spcBef>
                <a:spcPct val="50000"/>
              </a:spcBef>
              <a:defRPr sz="1300">
                <a:latin typeface="LMU SabonNext Demi" pitchFamily="18" charset="0"/>
                <a:cs typeface="+mn-cs"/>
              </a:defRPr>
            </a:lvl1pPr>
          </a:lstStyle>
          <a:p>
            <a:pPr>
              <a:defRPr/>
            </a:pPr>
            <a:endParaRPr lang="de-DE" altLang="de-DE"/>
          </a:p>
        </p:txBody>
      </p:sp>
      <p:sp>
        <p:nvSpPr>
          <p:cNvPr id="24583" name="Rectangle 7"/>
          <p:cNvSpPr>
            <a:spLocks noGrp="1" noChangeArrowheads="1"/>
          </p:cNvSpPr>
          <p:nvPr>
            <p:ph type="sldNum" sz="quarter" idx="5"/>
          </p:nvPr>
        </p:nvSpPr>
        <p:spPr bwMode="auto">
          <a:xfrm>
            <a:off x="3851813" y="9621239"/>
            <a:ext cx="2945862" cy="3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4" tIns="47942" rIns="95884" bIns="47942" numCol="1" anchor="b" anchorCtr="0" compatLnSpc="1">
            <a:prstTxWarp prst="textNoShape">
              <a:avLst/>
            </a:prstTxWarp>
            <a:spAutoFit/>
          </a:bodyPr>
          <a:lstStyle>
            <a:lvl1pPr algn="r">
              <a:spcBef>
                <a:spcPct val="50000"/>
              </a:spcBef>
              <a:defRPr sz="1300">
                <a:latin typeface="LMU SabonNext Demi" pitchFamily="18" charset="0"/>
              </a:defRPr>
            </a:lvl1pPr>
          </a:lstStyle>
          <a:p>
            <a:pPr>
              <a:defRPr/>
            </a:pPr>
            <a:fld id="{B9BA5DFA-E6EC-44DB-9BAB-CAF1357A43C8}" type="slidenum">
              <a:rPr lang="de-DE" altLang="de-DE"/>
              <a:pPr>
                <a:defRPr/>
              </a:pPr>
              <a:t>‹Nr.›</a:t>
            </a:fld>
            <a:endParaRPr lang="de-DE" altLang="de-DE"/>
          </a:p>
        </p:txBody>
      </p:sp>
    </p:spTree>
    <p:extLst>
      <p:ext uri="{BB962C8B-B14F-4D97-AF65-F5344CB8AC3E}">
        <p14:creationId xmlns:p14="http://schemas.microsoft.com/office/powerpoint/2010/main" val="2407045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7473" y="4715406"/>
            <a:ext cx="4982732" cy="291074"/>
          </a:xfrm>
        </p:spPr>
        <p:txBody>
          <a:bodyPr/>
          <a:lstStyle/>
          <a:p>
            <a:r>
              <a:rPr lang="de-DE" dirty="0" err="1"/>
              <a:t>Anm</a:t>
            </a:r>
            <a:r>
              <a:rPr lang="de-DE" dirty="0"/>
              <a:t> keine Raumkosten – Ausnahmefall Kooperationspraxis</a:t>
            </a:r>
          </a:p>
          <a:p>
            <a:r>
              <a:rPr lang="de-DE" dirty="0"/>
              <a:t>Neues Kostenmodell: 400 pro Monat, dafür ab 600. Std keine SUP Kosten mehr</a:t>
            </a:r>
          </a:p>
        </p:txBody>
      </p:sp>
      <p:sp>
        <p:nvSpPr>
          <p:cNvPr id="4" name="Foliennummernplatzhalter 3"/>
          <p:cNvSpPr>
            <a:spLocks noGrp="1"/>
          </p:cNvSpPr>
          <p:nvPr>
            <p:ph type="sldNum" sz="quarter" idx="5"/>
          </p:nvPr>
        </p:nvSpPr>
        <p:spPr/>
        <p:txBody>
          <a:bodyPr/>
          <a:lstStyle/>
          <a:p>
            <a:pPr>
              <a:defRPr/>
            </a:pPr>
            <a:fld id="{B9BA5DFA-E6EC-44DB-9BAB-CAF1357A43C8}" type="slidenum">
              <a:rPr lang="de-DE" altLang="de-DE" smtClean="0"/>
              <a:pPr>
                <a:defRPr/>
              </a:pPr>
              <a:t>14</a:t>
            </a:fld>
            <a:endParaRPr lang="de-DE" altLang="de-DE"/>
          </a:p>
        </p:txBody>
      </p:sp>
    </p:spTree>
    <p:extLst>
      <p:ext uri="{BB962C8B-B14F-4D97-AF65-F5344CB8AC3E}">
        <p14:creationId xmlns:p14="http://schemas.microsoft.com/office/powerpoint/2010/main" val="192931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7473" y="4715406"/>
            <a:ext cx="4982732" cy="291074"/>
          </a:xfrm>
        </p:spPr>
        <p:txBody>
          <a:bodyPr/>
          <a:lstStyle/>
          <a:p>
            <a:r>
              <a:rPr lang="de-DE" dirty="0" err="1"/>
              <a:t>Anm</a:t>
            </a:r>
            <a:r>
              <a:rPr lang="de-DE" dirty="0"/>
              <a:t> keine Raumkosten – Ausnahmefall Kooperationspraxis</a:t>
            </a:r>
          </a:p>
          <a:p>
            <a:r>
              <a:rPr lang="de-DE" dirty="0"/>
              <a:t>Neues Kostenmodell: 400 pro Monat, dafür ab 600. Std keine SUP Kosten mehr</a:t>
            </a:r>
          </a:p>
        </p:txBody>
      </p:sp>
      <p:sp>
        <p:nvSpPr>
          <p:cNvPr id="4" name="Foliennummernplatzhalter 3"/>
          <p:cNvSpPr>
            <a:spLocks noGrp="1"/>
          </p:cNvSpPr>
          <p:nvPr>
            <p:ph type="sldNum" sz="quarter" idx="5"/>
          </p:nvPr>
        </p:nvSpPr>
        <p:spPr/>
        <p:txBody>
          <a:bodyPr/>
          <a:lstStyle/>
          <a:p>
            <a:pPr>
              <a:defRPr/>
            </a:pPr>
            <a:fld id="{B9BA5DFA-E6EC-44DB-9BAB-CAF1357A43C8}" type="slidenum">
              <a:rPr lang="de-DE" altLang="de-DE" smtClean="0"/>
              <a:pPr>
                <a:defRPr/>
              </a:pPr>
              <a:t>15</a:t>
            </a:fld>
            <a:endParaRPr lang="de-DE" altLang="de-DE"/>
          </a:p>
        </p:txBody>
      </p:sp>
    </p:spTree>
    <p:extLst>
      <p:ext uri="{BB962C8B-B14F-4D97-AF65-F5344CB8AC3E}">
        <p14:creationId xmlns:p14="http://schemas.microsoft.com/office/powerpoint/2010/main" val="215075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9BA5DFA-E6EC-44DB-9BAB-CAF1357A43C8}" type="slidenum">
              <a:rPr lang="de-DE" altLang="de-DE" smtClean="0"/>
              <a:pPr>
                <a:defRPr/>
              </a:pPr>
              <a:t>22</a:t>
            </a:fld>
            <a:endParaRPr lang="de-DE" altLang="de-DE"/>
          </a:p>
        </p:txBody>
      </p:sp>
    </p:spTree>
    <p:extLst>
      <p:ext uri="{BB962C8B-B14F-4D97-AF65-F5344CB8AC3E}">
        <p14:creationId xmlns:p14="http://schemas.microsoft.com/office/powerpoint/2010/main" val="396288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70" descr="st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subTitle" idx="1"/>
          </p:nvPr>
        </p:nvSpPr>
        <p:spPr>
          <a:xfrm>
            <a:off x="1143000" y="4495800"/>
            <a:ext cx="6445251" cy="990600"/>
          </a:xfrm>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009900"/>
                </a:solidFill>
                <a:miter lim="800000"/>
                <a:headEnd/>
                <a:tailEnd/>
              </a14:hiddenLine>
            </a:ext>
          </a:extLst>
        </p:spPr>
        <p:txBody>
          <a:bodyPr/>
          <a:lstStyle>
            <a:lvl1pPr marL="0" indent="0">
              <a:defRPr sz="1800"/>
            </a:lvl1pPr>
          </a:lstStyle>
          <a:p>
            <a:pPr lvl="0"/>
            <a:r>
              <a:rPr lang="de-DE" altLang="de-DE" noProof="0"/>
              <a:t>Master-Untertitelformat bearbeiten</a:t>
            </a:r>
          </a:p>
        </p:txBody>
      </p:sp>
      <p:sp>
        <p:nvSpPr>
          <p:cNvPr id="87044" name="Rectangle 4"/>
          <p:cNvSpPr>
            <a:spLocks noGrp="1" noChangeArrowheads="1"/>
          </p:cNvSpPr>
          <p:nvPr>
            <p:ph type="ctrTitle"/>
          </p:nvPr>
        </p:nvSpPr>
        <p:spPr>
          <a:xfrm>
            <a:off x="1143000" y="3200400"/>
            <a:ext cx="6445251" cy="106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9900"/>
                </a:solidFill>
                <a:miter lim="800000"/>
                <a:headEnd/>
                <a:tailEnd/>
              </a14:hiddenLine>
            </a:ext>
          </a:extLst>
        </p:spPr>
        <p:txBody>
          <a:bodyPr/>
          <a:lstStyle>
            <a:lvl1pPr>
              <a:lnSpc>
                <a:spcPct val="80000"/>
              </a:lnSpc>
              <a:defRPr sz="3600" b="1"/>
            </a:lvl1pPr>
          </a:lstStyle>
          <a:p>
            <a:pPr lvl="0"/>
            <a:r>
              <a:rPr lang="de-DE" altLang="de-DE" noProof="0"/>
              <a:t>Mastertitelformat bearbeiten</a:t>
            </a:r>
          </a:p>
        </p:txBody>
      </p:sp>
      <p:sp>
        <p:nvSpPr>
          <p:cNvPr id="5" name="Rectangle 61"/>
          <p:cNvSpPr>
            <a:spLocks noGrp="1" noChangeArrowheads="1"/>
          </p:cNvSpPr>
          <p:nvPr>
            <p:ph type="ftr" sz="quarter" idx="10"/>
          </p:nvPr>
        </p:nvSpPr>
        <p:spPr>
          <a:xfrm>
            <a:off x="1143000" y="2144713"/>
            <a:ext cx="4716463" cy="476250"/>
          </a:xfrm>
          <a:prstGeom prst="rect">
            <a:avLst/>
          </a:prstGeom>
        </p:spPr>
        <p:txBody>
          <a:bodyPr/>
          <a:lstStyle>
            <a:lvl1pPr eaLnBrk="0" hangingPunct="0">
              <a:defRPr sz="1800">
                <a:cs typeface="+mn-cs"/>
              </a:defRPr>
            </a:lvl1pPr>
          </a:lstStyle>
          <a:p>
            <a:pPr>
              <a:defRPr/>
            </a:pPr>
            <a:r>
              <a:rPr lang="de-DE" altLang="de-DE"/>
              <a:t>Referat Markus Mustermann</a:t>
            </a:r>
            <a:endParaRPr lang="de-DE" altLang="de-DE" sz="2000"/>
          </a:p>
        </p:txBody>
      </p:sp>
    </p:spTree>
    <p:extLst>
      <p:ext uri="{BB962C8B-B14F-4D97-AF65-F5344CB8AC3E}">
        <p14:creationId xmlns:p14="http://schemas.microsoft.com/office/powerpoint/2010/main" val="397700993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pPr>
              <a:defRPr/>
            </a:pPr>
            <a:r>
              <a:rPr lang="de-DE" altLang="de-DE"/>
              <a:t># </a:t>
            </a:r>
            <a:fld id="{D510E9B6-D654-41CE-B792-50EB535AA820}" type="slidenum">
              <a:rPr lang="de-DE" altLang="de-DE"/>
              <a:pPr>
                <a:defRPr/>
              </a:pPr>
              <a:t>‹Nr.›</a:t>
            </a:fld>
            <a:endParaRPr lang="de-DE" altLang="de-DE"/>
          </a:p>
        </p:txBody>
      </p:sp>
      <p:sp>
        <p:nvSpPr>
          <p:cNvPr id="5" name="Datumsplatzhalter 4"/>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5A024EDB-AE27-4853-A038-99766A4D8FE5}" type="datetime1">
              <a:rPr lang="de-DE" altLang="de-DE"/>
              <a:pPr>
                <a:defRPr/>
              </a:pPr>
              <a:t>05.10.2023</a:t>
            </a:fld>
            <a:endParaRPr lang="de-DE" altLang="de-DE"/>
          </a:p>
        </p:txBody>
      </p:sp>
      <p:sp>
        <p:nvSpPr>
          <p:cNvPr id="6" name="Fußzeilenplatzhalter 5"/>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269543464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3250" y="657226"/>
            <a:ext cx="1962151" cy="55911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66800" y="657226"/>
            <a:ext cx="5734051" cy="55911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pPr>
              <a:defRPr/>
            </a:pPr>
            <a:r>
              <a:rPr lang="de-DE" altLang="de-DE"/>
              <a:t># </a:t>
            </a:r>
            <a:fld id="{451A5B82-ED21-48F3-9AAA-8C79BDBE9F19}" type="slidenum">
              <a:rPr lang="de-DE" altLang="de-DE"/>
              <a:pPr>
                <a:defRPr/>
              </a:pPr>
              <a:t>‹Nr.›</a:t>
            </a:fld>
            <a:endParaRPr lang="de-DE" altLang="de-DE"/>
          </a:p>
        </p:txBody>
      </p:sp>
      <p:sp>
        <p:nvSpPr>
          <p:cNvPr id="5" name="Datumsplatzhalter 4"/>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FE0D54D7-A167-4285-8891-EB46DB42F74E}" type="datetime1">
              <a:rPr lang="de-DE" altLang="de-DE"/>
              <a:pPr>
                <a:defRPr/>
              </a:pPr>
              <a:t>05.10.2023</a:t>
            </a:fld>
            <a:endParaRPr lang="de-DE" altLang="de-DE"/>
          </a:p>
        </p:txBody>
      </p:sp>
      <p:sp>
        <p:nvSpPr>
          <p:cNvPr id="6" name="Fußzeilenplatzhalter 5"/>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25639244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fld id="{615D40FE-7B36-4E3A-86CE-A8C29716A112}" type="slidenum">
              <a:rPr lang="de-DE" altLang="de-DE"/>
              <a:pPr>
                <a:defRPr/>
              </a:pPr>
              <a:t>‹Nr.›</a:t>
            </a:fld>
            <a:endParaRPr lang="de-DE" altLang="de-DE"/>
          </a:p>
        </p:txBody>
      </p:sp>
    </p:spTree>
    <p:extLst>
      <p:ext uri="{BB962C8B-B14F-4D97-AF65-F5344CB8AC3E}">
        <p14:creationId xmlns:p14="http://schemas.microsoft.com/office/powerpoint/2010/main" val="3102545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oliennummernplatzhalter 3"/>
          <p:cNvSpPr>
            <a:spLocks noGrp="1"/>
          </p:cNvSpPr>
          <p:nvPr>
            <p:ph type="sldNum" sz="quarter" idx="10"/>
          </p:nvPr>
        </p:nvSpPr>
        <p:spPr/>
        <p:txBody>
          <a:bodyPr/>
          <a:lstStyle>
            <a:lvl1pPr>
              <a:defRPr/>
            </a:lvl1pPr>
          </a:lstStyle>
          <a:p>
            <a:pPr>
              <a:defRPr/>
            </a:pPr>
            <a:fld id="{7940052A-E919-4F33-8014-3551691ACDEA}" type="slidenum">
              <a:rPr lang="de-DE" altLang="de-DE"/>
              <a:pPr>
                <a:defRPr/>
              </a:pPr>
              <a:t>‹Nr.›</a:t>
            </a:fld>
            <a:endParaRPr lang="de-DE" altLang="de-DE"/>
          </a:p>
        </p:txBody>
      </p:sp>
      <p:sp>
        <p:nvSpPr>
          <p:cNvPr id="5" name="Datumsplatzhalter 4"/>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EA63E73F-4014-4F4B-9395-6531593E63BA}" type="datetime1">
              <a:rPr lang="de-DE" altLang="de-DE"/>
              <a:pPr>
                <a:defRPr/>
              </a:pPr>
              <a:t>05.10.2023</a:t>
            </a:fld>
            <a:endParaRPr lang="de-DE" altLang="de-DE"/>
          </a:p>
        </p:txBody>
      </p:sp>
      <p:sp>
        <p:nvSpPr>
          <p:cNvPr id="6" name="Fußzeilenplatzhalter 5"/>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312164549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066801" y="15240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67301" y="15240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pPr>
              <a:defRPr/>
            </a:pPr>
            <a:r>
              <a:rPr lang="de-DE" altLang="de-DE"/>
              <a:t># </a:t>
            </a:r>
            <a:fld id="{A5F8B233-B9FA-48FD-9496-98536CCAD970}" type="slidenum">
              <a:rPr lang="de-DE" altLang="de-DE"/>
              <a:pPr>
                <a:defRPr/>
              </a:pPr>
              <a:t>‹Nr.›</a:t>
            </a:fld>
            <a:endParaRPr lang="de-DE" altLang="de-DE"/>
          </a:p>
        </p:txBody>
      </p:sp>
      <p:sp>
        <p:nvSpPr>
          <p:cNvPr id="6" name="Datumsplatzhalter 5"/>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B57D1003-F7F6-4636-9B2E-EC8C8C4257C7}" type="datetime1">
              <a:rPr lang="de-DE" altLang="de-DE"/>
              <a:pPr>
                <a:defRPr/>
              </a:pPr>
              <a:t>05.10.2023</a:t>
            </a:fld>
            <a:endParaRPr lang="de-DE" altLang="de-DE"/>
          </a:p>
        </p:txBody>
      </p:sp>
      <p:sp>
        <p:nvSpPr>
          <p:cNvPr id="7" name="Fußzeilenplatzhalter 6"/>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7553639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a:defRPr/>
            </a:lvl1pPr>
          </a:lstStyle>
          <a:p>
            <a:pPr>
              <a:defRPr/>
            </a:pPr>
            <a:r>
              <a:rPr lang="de-DE" altLang="de-DE"/>
              <a:t># </a:t>
            </a:r>
            <a:fld id="{6C259D13-77BD-4388-BAA2-044A4BEFB0CA}" type="slidenum">
              <a:rPr lang="de-DE" altLang="de-DE"/>
              <a:pPr>
                <a:defRPr/>
              </a:pPr>
              <a:t>‹Nr.›</a:t>
            </a:fld>
            <a:endParaRPr lang="de-DE" altLang="de-DE"/>
          </a:p>
        </p:txBody>
      </p:sp>
      <p:sp>
        <p:nvSpPr>
          <p:cNvPr id="8" name="Datumsplatzhalter 7"/>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A66BE4C9-7EAF-4883-B588-68BC8E456B07}" type="datetime1">
              <a:rPr lang="de-DE" altLang="de-DE"/>
              <a:pPr>
                <a:defRPr/>
              </a:pPr>
              <a:t>05.10.2023</a:t>
            </a:fld>
            <a:endParaRPr lang="de-DE" altLang="de-DE"/>
          </a:p>
        </p:txBody>
      </p:sp>
      <p:sp>
        <p:nvSpPr>
          <p:cNvPr id="9" name="Fußzeilenplatzhalter 8"/>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30171394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pPr>
              <a:defRPr/>
            </a:pPr>
            <a:r>
              <a:rPr lang="de-DE" altLang="de-DE"/>
              <a:t># </a:t>
            </a:r>
            <a:fld id="{6F6CC100-925A-45AF-BAE5-5B60B829B75C}" type="slidenum">
              <a:rPr lang="de-DE" altLang="de-DE"/>
              <a:pPr>
                <a:defRPr/>
              </a:pPr>
              <a:t>‹Nr.›</a:t>
            </a:fld>
            <a:endParaRPr lang="de-DE" altLang="de-DE"/>
          </a:p>
        </p:txBody>
      </p:sp>
      <p:sp>
        <p:nvSpPr>
          <p:cNvPr id="4" name="Datumsplatzhalter 3"/>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7B2863EB-7E53-4DAA-B89C-6CFD75B0D0A5}" type="datetime1">
              <a:rPr lang="de-DE" altLang="de-DE"/>
              <a:pPr>
                <a:defRPr/>
              </a:pPr>
              <a:t>05.10.2023</a:t>
            </a:fld>
            <a:endParaRPr lang="de-DE" altLang="de-DE"/>
          </a:p>
        </p:txBody>
      </p:sp>
      <p:sp>
        <p:nvSpPr>
          <p:cNvPr id="5" name="Fußzeilenplatzhalter 4"/>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238802682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de-DE" altLang="de-DE"/>
              <a:t># </a:t>
            </a:r>
            <a:fld id="{D47D578C-2893-4BEF-89F2-96642640FB6F}" type="slidenum">
              <a:rPr lang="de-DE" altLang="de-DE"/>
              <a:pPr>
                <a:defRPr/>
              </a:pPr>
              <a:t>‹Nr.›</a:t>
            </a:fld>
            <a:endParaRPr lang="de-DE" altLang="de-DE"/>
          </a:p>
        </p:txBody>
      </p:sp>
      <p:sp>
        <p:nvSpPr>
          <p:cNvPr id="3" name="Datumsplatzhalter 2"/>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BAFA6A32-19C5-48B1-9934-26B367B15A45}" type="datetime1">
              <a:rPr lang="de-DE" altLang="de-DE"/>
              <a:pPr>
                <a:defRPr/>
              </a:pPr>
              <a:t>05.10.2023</a:t>
            </a:fld>
            <a:endParaRPr lang="de-DE" altLang="de-DE"/>
          </a:p>
        </p:txBody>
      </p:sp>
      <p:sp>
        <p:nvSpPr>
          <p:cNvPr id="4" name="Fußzeilenplatzhalter 3"/>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39090681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pPr>
              <a:defRPr/>
            </a:pPr>
            <a:r>
              <a:rPr lang="de-DE" altLang="de-DE"/>
              <a:t># </a:t>
            </a:r>
            <a:fld id="{1E4C6276-6B69-4CD7-92BF-4BE03CB09934}" type="slidenum">
              <a:rPr lang="de-DE" altLang="de-DE"/>
              <a:pPr>
                <a:defRPr/>
              </a:pPr>
              <a:t>‹Nr.›</a:t>
            </a:fld>
            <a:endParaRPr lang="de-DE" altLang="de-DE"/>
          </a:p>
        </p:txBody>
      </p:sp>
      <p:sp>
        <p:nvSpPr>
          <p:cNvPr id="6" name="Datumsplatzhalter 5"/>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D4BF572B-6CE3-43D0-816E-FA5EECE9E7E6}" type="datetime1">
              <a:rPr lang="de-DE" altLang="de-DE"/>
              <a:pPr>
                <a:defRPr/>
              </a:pPr>
              <a:t>05.10.2023</a:t>
            </a:fld>
            <a:endParaRPr lang="de-DE" altLang="de-DE"/>
          </a:p>
        </p:txBody>
      </p:sp>
      <p:sp>
        <p:nvSpPr>
          <p:cNvPr id="7" name="Fußzeilenplatzhalter 6"/>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34390091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pPr>
              <a:defRPr/>
            </a:pPr>
            <a:r>
              <a:rPr lang="de-DE" altLang="de-DE"/>
              <a:t># </a:t>
            </a:r>
            <a:fld id="{4D2B3A02-0476-46AD-A2E1-60C2207CEA28}" type="slidenum">
              <a:rPr lang="de-DE" altLang="de-DE"/>
              <a:pPr>
                <a:defRPr/>
              </a:pPr>
              <a:t>‹Nr.›</a:t>
            </a:fld>
            <a:endParaRPr lang="de-DE" altLang="de-DE"/>
          </a:p>
        </p:txBody>
      </p:sp>
      <p:sp>
        <p:nvSpPr>
          <p:cNvPr id="6" name="Datumsplatzhalter 5"/>
          <p:cNvSpPr>
            <a:spLocks noGrp="1"/>
          </p:cNvSpPr>
          <p:nvPr>
            <p:ph type="dt" sz="half" idx="11"/>
          </p:nvPr>
        </p:nvSpPr>
        <p:spPr>
          <a:xfrm>
            <a:off x="5976938" y="6477000"/>
            <a:ext cx="2087562" cy="304800"/>
          </a:xfrm>
          <a:prstGeom prst="rect">
            <a:avLst/>
          </a:prstGeom>
        </p:spPr>
        <p:txBody>
          <a:bodyPr/>
          <a:lstStyle>
            <a:lvl1pPr eaLnBrk="0" hangingPunct="0">
              <a:defRPr>
                <a:cs typeface="+mn-cs"/>
              </a:defRPr>
            </a:lvl1pPr>
          </a:lstStyle>
          <a:p>
            <a:pPr>
              <a:defRPr/>
            </a:pPr>
            <a:fld id="{B46A23B1-9F72-4CE2-ABF9-B8034EA289FA}" type="datetime1">
              <a:rPr lang="de-DE" altLang="de-DE"/>
              <a:pPr>
                <a:defRPr/>
              </a:pPr>
              <a:t>05.10.2023</a:t>
            </a:fld>
            <a:endParaRPr lang="de-DE" altLang="de-DE"/>
          </a:p>
        </p:txBody>
      </p:sp>
      <p:sp>
        <p:nvSpPr>
          <p:cNvPr id="7" name="Fußzeilenplatzhalter 6"/>
          <p:cNvSpPr>
            <a:spLocks noGrp="1"/>
          </p:cNvSpPr>
          <p:nvPr>
            <p:ph type="ftr" sz="quarter" idx="12"/>
          </p:nvPr>
        </p:nvSpPr>
        <p:spPr>
          <a:xfrm>
            <a:off x="381000" y="6491288"/>
            <a:ext cx="5414963" cy="366712"/>
          </a:xfrm>
          <a:prstGeom prst="rect">
            <a:avLst/>
          </a:prstGeom>
        </p:spPr>
        <p:txBody>
          <a:bodyPr/>
          <a:lstStyle>
            <a:lvl1pPr eaLnBrk="0" hangingPunct="0">
              <a:defRPr>
                <a:cs typeface="+mn-cs"/>
              </a:defRPr>
            </a:lvl1pPr>
          </a:lstStyle>
          <a:p>
            <a:pPr>
              <a:defRPr/>
            </a:pPr>
            <a:r>
              <a:rPr lang="de-DE" altLang="de-DE"/>
              <a:t>Referat Markus Mustermann</a:t>
            </a:r>
          </a:p>
        </p:txBody>
      </p:sp>
    </p:spTree>
    <p:extLst>
      <p:ext uri="{BB962C8B-B14F-4D97-AF65-F5344CB8AC3E}">
        <p14:creationId xmlns:p14="http://schemas.microsoft.com/office/powerpoint/2010/main" val="27373985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tandar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Grp="1" noChangeArrowheads="1"/>
          </p:cNvSpPr>
          <p:nvPr>
            <p:ph type="sldNum" sz="quarter" idx="4"/>
          </p:nvPr>
        </p:nvSpPr>
        <p:spPr bwMode="auto">
          <a:xfrm>
            <a:off x="8247063" y="6477000"/>
            <a:ext cx="78898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777777"/>
                </a:solidFill>
              </a:defRPr>
            </a:lvl1pPr>
          </a:lstStyle>
          <a:p>
            <a:pPr>
              <a:defRPr/>
            </a:pPr>
            <a:fld id="{4E993023-83B6-4953-B65B-87BF31B222B2}" type="slidenum">
              <a:rPr lang="de-DE" altLang="de-DE"/>
              <a:pPr>
                <a:defRPr/>
              </a:pPr>
              <a:t>‹Nr.›</a:t>
            </a:fld>
            <a:endParaRPr lang="de-DE" altLang="de-DE"/>
          </a:p>
        </p:txBody>
      </p:sp>
      <p:sp>
        <p:nvSpPr>
          <p:cNvPr id="1028" name="Rectangle 12"/>
          <p:cNvSpPr>
            <a:spLocks noGrp="1" noChangeArrowheads="1"/>
          </p:cNvSpPr>
          <p:nvPr>
            <p:ph type="body" idx="1"/>
          </p:nvPr>
        </p:nvSpPr>
        <p:spPr bwMode="auto">
          <a:xfrm>
            <a:off x="1066800" y="1322388"/>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3"/>
          <p:cNvSpPr>
            <a:spLocks noGrp="1" noChangeArrowheads="1"/>
          </p:cNvSpPr>
          <p:nvPr>
            <p:ph type="title"/>
          </p:nvPr>
        </p:nvSpPr>
        <p:spPr bwMode="auto">
          <a:xfrm>
            <a:off x="2078038" y="657225"/>
            <a:ext cx="3941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Tree>
  </p:cSld>
  <p:clrMap bg1="lt1" tx1="dk1" bg2="lt2" tx2="dk2" accent1="accent1" accent2="accent2" accent3="accent3" accent4="accent4" accent5="accent5" accent6="accent6" hlink="hlink" folHlink="folHlink"/>
  <p:sldLayoutIdLst>
    <p:sldLayoutId id="2147483990" r:id="rId1"/>
    <p:sldLayoutId id="2147483989"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spd="med">
    <p:fade/>
  </p:transition>
  <p:hf hdr="0"/>
  <p:txStyles>
    <p:titleStyle>
      <a:lvl1pPr algn="l" rtl="0" eaLnBrk="0" fontAlgn="base" hangingPunct="0">
        <a:spcBef>
          <a:spcPct val="0"/>
        </a:spcBef>
        <a:spcAft>
          <a:spcPct val="0"/>
        </a:spcAft>
        <a:defRPr sz="1600">
          <a:solidFill>
            <a:srgbClr val="006C30"/>
          </a:solidFill>
          <a:latin typeface="+mj-lt"/>
          <a:ea typeface="+mj-ea"/>
          <a:cs typeface="+mj-cs"/>
        </a:defRPr>
      </a:lvl1pPr>
      <a:lvl2pPr algn="l" rtl="0" eaLnBrk="0" fontAlgn="base" hangingPunct="0">
        <a:spcBef>
          <a:spcPct val="0"/>
        </a:spcBef>
        <a:spcAft>
          <a:spcPct val="0"/>
        </a:spcAft>
        <a:defRPr sz="1600">
          <a:solidFill>
            <a:srgbClr val="006C30"/>
          </a:solidFill>
          <a:latin typeface="LMU CompatilFact" pitchFamily="2" charset="0"/>
        </a:defRPr>
      </a:lvl2pPr>
      <a:lvl3pPr algn="l" rtl="0" eaLnBrk="0" fontAlgn="base" hangingPunct="0">
        <a:spcBef>
          <a:spcPct val="0"/>
        </a:spcBef>
        <a:spcAft>
          <a:spcPct val="0"/>
        </a:spcAft>
        <a:defRPr sz="1600">
          <a:solidFill>
            <a:srgbClr val="006C30"/>
          </a:solidFill>
          <a:latin typeface="LMU CompatilFact" pitchFamily="2" charset="0"/>
        </a:defRPr>
      </a:lvl3pPr>
      <a:lvl4pPr algn="l" rtl="0" eaLnBrk="0" fontAlgn="base" hangingPunct="0">
        <a:spcBef>
          <a:spcPct val="0"/>
        </a:spcBef>
        <a:spcAft>
          <a:spcPct val="0"/>
        </a:spcAft>
        <a:defRPr sz="1600">
          <a:solidFill>
            <a:srgbClr val="006C30"/>
          </a:solidFill>
          <a:latin typeface="LMU CompatilFact" pitchFamily="2" charset="0"/>
        </a:defRPr>
      </a:lvl4pPr>
      <a:lvl5pPr algn="l" rtl="0" eaLnBrk="0" fontAlgn="base" hangingPunct="0">
        <a:spcBef>
          <a:spcPct val="0"/>
        </a:spcBef>
        <a:spcAft>
          <a:spcPct val="0"/>
        </a:spcAft>
        <a:defRPr sz="1600">
          <a:solidFill>
            <a:srgbClr val="006C30"/>
          </a:solidFill>
          <a:latin typeface="LMU CompatilFact" pitchFamily="2" charset="0"/>
        </a:defRPr>
      </a:lvl5pPr>
      <a:lvl6pPr marL="457200" algn="l" rtl="0" fontAlgn="base">
        <a:spcBef>
          <a:spcPct val="0"/>
        </a:spcBef>
        <a:spcAft>
          <a:spcPct val="0"/>
        </a:spcAft>
        <a:defRPr sz="1600">
          <a:solidFill>
            <a:srgbClr val="006C30"/>
          </a:solidFill>
          <a:latin typeface="LMU CompatilFact" pitchFamily="2" charset="0"/>
        </a:defRPr>
      </a:lvl6pPr>
      <a:lvl7pPr marL="914400" algn="l" rtl="0" fontAlgn="base">
        <a:spcBef>
          <a:spcPct val="0"/>
        </a:spcBef>
        <a:spcAft>
          <a:spcPct val="0"/>
        </a:spcAft>
        <a:defRPr sz="1600">
          <a:solidFill>
            <a:srgbClr val="006C30"/>
          </a:solidFill>
          <a:latin typeface="LMU CompatilFact" pitchFamily="2" charset="0"/>
        </a:defRPr>
      </a:lvl7pPr>
      <a:lvl8pPr marL="1371600" algn="l" rtl="0" fontAlgn="base">
        <a:spcBef>
          <a:spcPct val="0"/>
        </a:spcBef>
        <a:spcAft>
          <a:spcPct val="0"/>
        </a:spcAft>
        <a:defRPr sz="1600">
          <a:solidFill>
            <a:srgbClr val="006C30"/>
          </a:solidFill>
          <a:latin typeface="LMU CompatilFact" pitchFamily="2" charset="0"/>
        </a:defRPr>
      </a:lvl8pPr>
      <a:lvl9pPr marL="1828800" algn="l" rtl="0" fontAlgn="base">
        <a:spcBef>
          <a:spcPct val="0"/>
        </a:spcBef>
        <a:spcAft>
          <a:spcPct val="0"/>
        </a:spcAft>
        <a:defRPr sz="1600">
          <a:solidFill>
            <a:srgbClr val="006C30"/>
          </a:solidFill>
          <a:latin typeface="LMU CompatilFact" pitchFamily="2" charset="0"/>
        </a:defRPr>
      </a:lvl9pPr>
    </p:titleStyle>
    <p:bodyStyle>
      <a:lvl1pPr marL="342900" indent="-342900" algn="l" rtl="0" eaLnBrk="0" fontAlgn="base" hangingPunct="0">
        <a:spcBef>
          <a:spcPct val="20000"/>
        </a:spcBef>
        <a:spcAft>
          <a:spcPct val="0"/>
        </a:spcAft>
        <a:buClr>
          <a:srgbClr val="009900"/>
        </a:buClr>
        <a:buFont typeface="Wingdings" pitchFamily="2" charset="2"/>
        <a:defRPr sz="2400">
          <a:solidFill>
            <a:srgbClr val="006C30"/>
          </a:solidFill>
          <a:latin typeface="+mn-lt"/>
          <a:ea typeface="+mn-ea"/>
          <a:cs typeface="+mn-cs"/>
        </a:defRPr>
      </a:lvl1pPr>
      <a:lvl2pPr marL="742950" indent="-285750" algn="l" rtl="0" eaLnBrk="0" fontAlgn="base" hangingPunct="0">
        <a:lnSpc>
          <a:spcPct val="140000"/>
        </a:lnSpc>
        <a:spcBef>
          <a:spcPct val="20000"/>
        </a:spcBef>
        <a:spcAft>
          <a:spcPct val="0"/>
        </a:spcAft>
        <a:buClr>
          <a:srgbClr val="006600"/>
        </a:buClr>
        <a:buFont typeface="Times" pitchFamily="18" charset="0"/>
        <a:buChar char="•"/>
        <a:defRPr sz="1600">
          <a:solidFill>
            <a:srgbClr val="006C30"/>
          </a:solidFill>
          <a:latin typeface="+mn-lt"/>
        </a:defRPr>
      </a:lvl2pPr>
      <a:lvl3pPr marL="1143000" indent="-228600" algn="l" rtl="0" eaLnBrk="0" fontAlgn="base" hangingPunct="0">
        <a:spcBef>
          <a:spcPct val="20000"/>
        </a:spcBef>
        <a:spcAft>
          <a:spcPct val="0"/>
        </a:spcAft>
        <a:buClr>
          <a:srgbClr val="006600"/>
        </a:buClr>
        <a:buFont typeface="LMU CompatilFact" pitchFamily="2" charset="0"/>
        <a:buChar char="–"/>
        <a:defRPr sz="1600">
          <a:solidFill>
            <a:srgbClr val="006C30"/>
          </a:solidFill>
          <a:latin typeface="+mn-lt"/>
        </a:defRPr>
      </a:lvl3pPr>
      <a:lvl4pPr marL="1562100" indent="-228600" algn="l" rtl="0" eaLnBrk="0" fontAlgn="base" hangingPunct="0">
        <a:spcBef>
          <a:spcPct val="20000"/>
        </a:spcBef>
        <a:spcAft>
          <a:spcPct val="0"/>
        </a:spcAft>
        <a:buClr>
          <a:srgbClr val="006600"/>
        </a:buClr>
        <a:buChar char="-"/>
        <a:defRPr sz="1600">
          <a:solidFill>
            <a:srgbClr val="006C30"/>
          </a:solidFill>
          <a:latin typeface="+mn-lt"/>
        </a:defRPr>
      </a:lvl4pPr>
      <a:lvl5pPr marL="1981200" indent="-228600" algn="l" rtl="0" eaLnBrk="0" fontAlgn="base" hangingPunct="0">
        <a:spcBef>
          <a:spcPct val="20000"/>
        </a:spcBef>
        <a:spcAft>
          <a:spcPct val="0"/>
        </a:spcAft>
        <a:defRPr sz="1600">
          <a:solidFill>
            <a:srgbClr val="006C30"/>
          </a:solidFill>
          <a:latin typeface="+mn-lt"/>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sy.lmu.de/muni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sy.lmu.de/muni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munip@psy.lmu.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1"/>
          <p:cNvSpPr>
            <a:spLocks noGrp="1" noChangeArrowheads="1"/>
          </p:cNvSpPr>
          <p:nvPr>
            <p:ph type="ftr" sz="quarter" idx="10"/>
          </p:nvPr>
        </p:nvSpPr>
        <p:spPr bwMode="auto">
          <a:xfrm>
            <a:off x="1143000" y="2144713"/>
            <a:ext cx="6211888"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LMU CompatilFact" pitchFamily="2" charset="0"/>
              </a:defRPr>
            </a:lvl1pPr>
            <a:lvl2pPr marL="742950" indent="-285750" eaLnBrk="0" hangingPunct="0">
              <a:defRPr sz="1400">
                <a:solidFill>
                  <a:schemeClr val="tx1"/>
                </a:solidFill>
                <a:latin typeface="LMU CompatilFact" pitchFamily="2" charset="0"/>
              </a:defRPr>
            </a:lvl2pPr>
            <a:lvl3pPr marL="1143000" indent="-228600" eaLnBrk="0" hangingPunct="0">
              <a:defRPr sz="1400">
                <a:solidFill>
                  <a:schemeClr val="tx1"/>
                </a:solidFill>
                <a:latin typeface="LMU CompatilFact" pitchFamily="2" charset="0"/>
              </a:defRPr>
            </a:lvl3pPr>
            <a:lvl4pPr marL="1600200" indent="-228600" eaLnBrk="0" hangingPunct="0">
              <a:defRPr sz="1400">
                <a:solidFill>
                  <a:schemeClr val="tx1"/>
                </a:solidFill>
                <a:latin typeface="LMU CompatilFact" pitchFamily="2" charset="0"/>
              </a:defRPr>
            </a:lvl4pPr>
            <a:lvl5pPr marL="2057400" indent="-228600" eaLnBrk="0" hangingPunct="0">
              <a:defRPr sz="1400">
                <a:solidFill>
                  <a:schemeClr val="tx1"/>
                </a:solidFill>
                <a:latin typeface="LMU CompatilFact" pitchFamily="2" charset="0"/>
              </a:defRPr>
            </a:lvl5pPr>
            <a:lvl6pPr marL="2514600" indent="-228600" eaLnBrk="0" fontAlgn="base" hangingPunct="0">
              <a:spcBef>
                <a:spcPct val="0"/>
              </a:spcBef>
              <a:spcAft>
                <a:spcPct val="0"/>
              </a:spcAft>
              <a:defRPr sz="1400">
                <a:solidFill>
                  <a:schemeClr val="tx1"/>
                </a:solidFill>
                <a:latin typeface="LMU CompatilFact" pitchFamily="2" charset="0"/>
              </a:defRPr>
            </a:lvl6pPr>
            <a:lvl7pPr marL="2971800" indent="-228600" eaLnBrk="0" fontAlgn="base" hangingPunct="0">
              <a:spcBef>
                <a:spcPct val="0"/>
              </a:spcBef>
              <a:spcAft>
                <a:spcPct val="0"/>
              </a:spcAft>
              <a:defRPr sz="1400">
                <a:solidFill>
                  <a:schemeClr val="tx1"/>
                </a:solidFill>
                <a:latin typeface="LMU CompatilFact" pitchFamily="2" charset="0"/>
              </a:defRPr>
            </a:lvl7pPr>
            <a:lvl8pPr marL="3429000" indent="-228600" eaLnBrk="0" fontAlgn="base" hangingPunct="0">
              <a:spcBef>
                <a:spcPct val="0"/>
              </a:spcBef>
              <a:spcAft>
                <a:spcPct val="0"/>
              </a:spcAft>
              <a:defRPr sz="1400">
                <a:solidFill>
                  <a:schemeClr val="tx1"/>
                </a:solidFill>
                <a:latin typeface="LMU CompatilFact" pitchFamily="2" charset="0"/>
              </a:defRPr>
            </a:lvl8pPr>
            <a:lvl9pPr marL="3886200" indent="-228600" eaLnBrk="0" fontAlgn="base" hangingPunct="0">
              <a:spcBef>
                <a:spcPct val="0"/>
              </a:spcBef>
              <a:spcAft>
                <a:spcPct val="0"/>
              </a:spcAft>
              <a:defRPr sz="1400">
                <a:solidFill>
                  <a:schemeClr val="tx1"/>
                </a:solidFill>
                <a:latin typeface="LMU CompatilFact" pitchFamily="2" charset="0"/>
              </a:defRPr>
            </a:lvl9pPr>
          </a:lstStyle>
          <a:p>
            <a:pPr>
              <a:defRPr/>
            </a:pPr>
            <a:r>
              <a:rPr lang="de-DE" altLang="de-DE" sz="1800" b="1" dirty="0"/>
              <a:t>M</a:t>
            </a:r>
            <a:r>
              <a:rPr lang="de-DE" altLang="de-DE" sz="1800" dirty="0"/>
              <a:t>ünchner </a:t>
            </a:r>
            <a:r>
              <a:rPr lang="de-DE" altLang="de-DE" sz="1800" b="1" dirty="0"/>
              <a:t>Un</a:t>
            </a:r>
            <a:r>
              <a:rPr lang="de-DE" altLang="de-DE" sz="1800" dirty="0"/>
              <a:t>iversitäres </a:t>
            </a:r>
            <a:r>
              <a:rPr lang="de-DE" altLang="de-DE" sz="1800" b="1" dirty="0"/>
              <a:t>I</a:t>
            </a:r>
            <a:r>
              <a:rPr lang="de-DE" altLang="de-DE" sz="1800" dirty="0"/>
              <a:t>nstitut für </a:t>
            </a:r>
            <a:r>
              <a:rPr lang="de-DE" altLang="de-DE" sz="1800" b="1" dirty="0"/>
              <a:t>P</a:t>
            </a:r>
            <a:r>
              <a:rPr lang="de-DE" altLang="de-DE" sz="1800" dirty="0"/>
              <a:t>sychologische Psychotherapieausbildung</a:t>
            </a:r>
            <a:endParaRPr lang="de-DE" altLang="de-DE" sz="2000" dirty="0"/>
          </a:p>
        </p:txBody>
      </p:sp>
      <p:sp>
        <p:nvSpPr>
          <p:cNvPr id="12291" name="Rectangle 2"/>
          <p:cNvSpPr>
            <a:spLocks noGrp="1" noChangeArrowheads="1"/>
          </p:cNvSpPr>
          <p:nvPr>
            <p:ph type="ctrTitle"/>
          </p:nvPr>
        </p:nvSpPr>
        <p:spPr>
          <a:xfrm>
            <a:off x="1143000" y="2887663"/>
            <a:ext cx="6597650" cy="1836737"/>
          </a:xfrm>
        </p:spPr>
        <p:txBody>
          <a:bodyPr/>
          <a:lstStyle/>
          <a:p>
            <a:pPr eaLnBrk="1" hangingPunct="1"/>
            <a:r>
              <a:rPr lang="de-DE" altLang="de-DE" dirty="0"/>
              <a:t>Ausbildung zum/zur Psychologischen Psychotherapeuten/in bei MUNIP</a:t>
            </a:r>
          </a:p>
        </p:txBody>
      </p:sp>
      <p:sp>
        <p:nvSpPr>
          <p:cNvPr id="12292" name="Textfeld 1"/>
          <p:cNvSpPr txBox="1">
            <a:spLocks noChangeArrowheads="1"/>
          </p:cNvSpPr>
          <p:nvPr/>
        </p:nvSpPr>
        <p:spPr bwMode="auto">
          <a:xfrm>
            <a:off x="1258888" y="6011863"/>
            <a:ext cx="410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LMU CompatilFact" pitchFamily="2" charset="0"/>
                <a:cs typeface="Arial" charset="0"/>
              </a:defRPr>
            </a:lvl1pPr>
            <a:lvl2pPr marL="742950" indent="-285750">
              <a:defRPr sz="1400">
                <a:solidFill>
                  <a:schemeClr val="tx1"/>
                </a:solidFill>
                <a:latin typeface="LMU CompatilFact" pitchFamily="2" charset="0"/>
                <a:cs typeface="Arial" charset="0"/>
              </a:defRPr>
            </a:lvl2pPr>
            <a:lvl3pPr marL="1143000" indent="-228600">
              <a:defRPr sz="1400">
                <a:solidFill>
                  <a:schemeClr val="tx1"/>
                </a:solidFill>
                <a:latin typeface="LMU CompatilFact" pitchFamily="2" charset="0"/>
                <a:cs typeface="Arial" charset="0"/>
              </a:defRPr>
            </a:lvl3pPr>
            <a:lvl4pPr marL="1600200" indent="-228600">
              <a:defRPr sz="1400">
                <a:solidFill>
                  <a:schemeClr val="tx1"/>
                </a:solidFill>
                <a:latin typeface="LMU CompatilFact" pitchFamily="2" charset="0"/>
                <a:cs typeface="Arial" charset="0"/>
              </a:defRPr>
            </a:lvl4pPr>
            <a:lvl5pPr marL="2057400" indent="-228600">
              <a:defRPr sz="1400">
                <a:solidFill>
                  <a:schemeClr val="tx1"/>
                </a:solidFill>
                <a:latin typeface="LMU CompatilFact" pitchFamily="2" charset="0"/>
                <a:cs typeface="Arial" charset="0"/>
              </a:defRPr>
            </a:lvl5pPr>
            <a:lvl6pPr marL="2514600" indent="-228600" eaLnBrk="0" fontAlgn="base" hangingPunct="0">
              <a:spcBef>
                <a:spcPct val="0"/>
              </a:spcBef>
              <a:spcAft>
                <a:spcPct val="0"/>
              </a:spcAft>
              <a:defRPr sz="1400">
                <a:solidFill>
                  <a:schemeClr val="tx1"/>
                </a:solidFill>
                <a:latin typeface="LMU CompatilFact" pitchFamily="2" charset="0"/>
                <a:cs typeface="Arial" charset="0"/>
              </a:defRPr>
            </a:lvl6pPr>
            <a:lvl7pPr marL="2971800" indent="-228600" eaLnBrk="0" fontAlgn="base" hangingPunct="0">
              <a:spcBef>
                <a:spcPct val="0"/>
              </a:spcBef>
              <a:spcAft>
                <a:spcPct val="0"/>
              </a:spcAft>
              <a:defRPr sz="1400">
                <a:solidFill>
                  <a:schemeClr val="tx1"/>
                </a:solidFill>
                <a:latin typeface="LMU CompatilFact" pitchFamily="2" charset="0"/>
                <a:cs typeface="Arial" charset="0"/>
              </a:defRPr>
            </a:lvl7pPr>
            <a:lvl8pPr marL="3429000" indent="-228600" eaLnBrk="0" fontAlgn="base" hangingPunct="0">
              <a:spcBef>
                <a:spcPct val="0"/>
              </a:spcBef>
              <a:spcAft>
                <a:spcPct val="0"/>
              </a:spcAft>
              <a:defRPr sz="1400">
                <a:solidFill>
                  <a:schemeClr val="tx1"/>
                </a:solidFill>
                <a:latin typeface="LMU CompatilFact" pitchFamily="2" charset="0"/>
                <a:cs typeface="Arial" charset="0"/>
              </a:defRPr>
            </a:lvl8pPr>
            <a:lvl9pPr marL="3886200" indent="-228600" eaLnBrk="0" fontAlgn="base" hangingPunct="0">
              <a:spcBef>
                <a:spcPct val="0"/>
              </a:spcBef>
              <a:spcAft>
                <a:spcPct val="0"/>
              </a:spcAft>
              <a:defRPr sz="1400">
                <a:solidFill>
                  <a:schemeClr val="tx1"/>
                </a:solidFill>
                <a:latin typeface="LMU CompatilFact" pitchFamily="2" charset="0"/>
                <a:cs typeface="Arial" charset="0"/>
              </a:defRPr>
            </a:lvl9pPr>
          </a:lstStyle>
          <a:p>
            <a:r>
              <a:rPr lang="de-DE" altLang="de-DE" sz="1800">
                <a:hlinkClick r:id="rId2"/>
              </a:rPr>
              <a:t>http://www.psy.lmu.de/munip/</a:t>
            </a:r>
            <a:r>
              <a:rPr lang="de-DE" altLang="de-DE" sz="1800"/>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078038" y="620713"/>
            <a:ext cx="3941762" cy="457200"/>
          </a:xfrm>
        </p:spPr>
        <p:txBody>
          <a:bodyPr/>
          <a:lstStyle/>
          <a:p>
            <a:r>
              <a:rPr lang="de-DE" altLang="de-DE"/>
              <a:t>Qualitätssicherung bei MUNIP</a:t>
            </a:r>
          </a:p>
        </p:txBody>
      </p:sp>
      <p:sp>
        <p:nvSpPr>
          <p:cNvPr id="20483" name="Inhaltsplatzhalter 2"/>
          <p:cNvSpPr>
            <a:spLocks noGrp="1"/>
          </p:cNvSpPr>
          <p:nvPr>
            <p:ph idx="1"/>
          </p:nvPr>
        </p:nvSpPr>
        <p:spPr>
          <a:xfrm>
            <a:off x="755650" y="1412875"/>
            <a:ext cx="7848600" cy="4724400"/>
          </a:xfrm>
        </p:spPr>
        <p:txBody>
          <a:bodyPr/>
          <a:lstStyle/>
          <a:p>
            <a:pPr marL="0" indent="0"/>
            <a:r>
              <a:rPr lang="de-DE" altLang="de-DE" sz="2000" dirty="0"/>
              <a:t>Um eine hohe Ausbildungsqualität sicherzustellen, deren Inhalte auf den neuesten wissenschaftlichen Erkenntnissen beruhen, haben die meisten </a:t>
            </a:r>
            <a:r>
              <a:rPr lang="de-DE" altLang="de-DE" sz="2000" dirty="0" err="1"/>
              <a:t>DozentInnen</a:t>
            </a:r>
            <a:r>
              <a:rPr lang="de-DE" altLang="de-DE" sz="2000" dirty="0"/>
              <a:t> und </a:t>
            </a:r>
            <a:r>
              <a:rPr lang="de-DE" altLang="de-DE" sz="2000" dirty="0" err="1"/>
              <a:t>SupervisorInnen</a:t>
            </a:r>
            <a:r>
              <a:rPr lang="de-DE" altLang="de-DE" sz="2000" dirty="0"/>
              <a:t> neben der umfangreichen praktischen Expertise auch einen Forschungsbezug - entweder aktuell oder in der Berufsbiographie. Zudem besteht über Arbeitstreffen kontinuierlicher Kontakt zu SupervisorInnen und </a:t>
            </a:r>
            <a:r>
              <a:rPr lang="de-DE" altLang="de-DE" sz="2000" dirty="0" err="1"/>
              <a:t>SelbsterfahrungsleiterInnen</a:t>
            </a:r>
            <a:r>
              <a:rPr lang="de-DE" altLang="de-DE" sz="2000" dirty="0"/>
              <a:t>. </a:t>
            </a:r>
          </a:p>
        </p:txBody>
      </p:sp>
      <p:sp>
        <p:nvSpPr>
          <p:cNvPr id="20484"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A6F9C62F-3D48-4451-A064-01001F801525}" type="slidenum">
              <a:rPr lang="de-DE" altLang="de-DE" sz="1400" smtClean="0">
                <a:solidFill>
                  <a:srgbClr val="777777"/>
                </a:solidFill>
              </a:rPr>
              <a:pPr>
                <a:spcBef>
                  <a:spcPct val="0"/>
                </a:spcBef>
                <a:buClrTx/>
                <a:buFontTx/>
                <a:buNone/>
              </a:pPr>
              <a:t>10</a:t>
            </a:fld>
            <a:endParaRPr lang="de-DE" altLang="de-DE" sz="1400">
              <a:solidFill>
                <a:srgbClr val="777777"/>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078038" y="620713"/>
            <a:ext cx="3941762" cy="457200"/>
          </a:xfrm>
        </p:spPr>
        <p:txBody>
          <a:bodyPr/>
          <a:lstStyle/>
          <a:p>
            <a:r>
              <a:rPr lang="de-DE" altLang="de-DE"/>
              <a:t>Qualitätssicherung bei MUNIP</a:t>
            </a:r>
          </a:p>
        </p:txBody>
      </p:sp>
      <p:sp>
        <p:nvSpPr>
          <p:cNvPr id="20483" name="Inhaltsplatzhalter 2"/>
          <p:cNvSpPr>
            <a:spLocks noGrp="1"/>
          </p:cNvSpPr>
          <p:nvPr>
            <p:ph idx="1"/>
          </p:nvPr>
        </p:nvSpPr>
        <p:spPr>
          <a:xfrm>
            <a:off x="755650" y="1412875"/>
            <a:ext cx="7848600" cy="4724400"/>
          </a:xfrm>
        </p:spPr>
        <p:txBody>
          <a:bodyPr/>
          <a:lstStyle/>
          <a:p>
            <a:pPr marL="0" indent="0"/>
            <a:r>
              <a:rPr lang="de-DE" altLang="de-DE" sz="2000" dirty="0"/>
              <a:t>Durch einen Ausbildungsausschuss sowie standardisierte Dokumentation und Evaluation der Seminare kann eine beständig hohe Ausbildungsqualität garantiert werden. Dank der universitären Anbindung steht eine Ausbildung bei MUNIP für Qualität und Aktualität.</a:t>
            </a:r>
          </a:p>
          <a:p>
            <a:pPr marL="0" indent="0"/>
            <a:r>
              <a:rPr lang="de-DE" altLang="de-DE" sz="2000" dirty="0"/>
              <a:t>Zudem besteht eine Mitgliedschaft bei &lt;</a:t>
            </a:r>
            <a:r>
              <a:rPr lang="de-DE" altLang="de-DE" sz="2000" dirty="0" err="1"/>
              <a:t>unith</a:t>
            </a:r>
            <a:r>
              <a:rPr lang="de-DE" altLang="de-DE" sz="2000" dirty="0"/>
              <a:t>&gt;, dem Verband universitärer Ausbildungsgänge für Psychotherapie. Damit einhergehend erfolgte eine zusätzliche Akkreditierung durch die Deutsche Gesellschaft für Psychologie.</a:t>
            </a:r>
          </a:p>
        </p:txBody>
      </p:sp>
      <p:sp>
        <p:nvSpPr>
          <p:cNvPr id="20484"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A6F9C62F-3D48-4451-A064-01001F801525}" type="slidenum">
              <a:rPr lang="de-DE" altLang="de-DE" sz="1400" smtClean="0">
                <a:solidFill>
                  <a:srgbClr val="777777"/>
                </a:solidFill>
              </a:rPr>
              <a:pPr>
                <a:spcBef>
                  <a:spcPct val="0"/>
                </a:spcBef>
                <a:buClrTx/>
                <a:buFontTx/>
                <a:buNone/>
              </a:pPr>
              <a:t>11</a:t>
            </a:fld>
            <a:endParaRPr lang="de-DE" altLang="de-DE" sz="1400">
              <a:solidFill>
                <a:srgbClr val="777777"/>
              </a:solidFill>
            </a:endParaRPr>
          </a:p>
        </p:txBody>
      </p:sp>
    </p:spTree>
    <p:extLst>
      <p:ext uri="{BB962C8B-B14F-4D97-AF65-F5344CB8AC3E}">
        <p14:creationId xmlns:p14="http://schemas.microsoft.com/office/powerpoint/2010/main" val="177433348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e-DE" altLang="de-DE"/>
              <a:t>Kostenplanung</a:t>
            </a:r>
          </a:p>
        </p:txBody>
      </p:sp>
      <p:sp>
        <p:nvSpPr>
          <p:cNvPr id="21507" name="Inhaltsplatzhalter 2"/>
          <p:cNvSpPr>
            <a:spLocks noGrp="1"/>
          </p:cNvSpPr>
          <p:nvPr>
            <p:ph idx="1"/>
          </p:nvPr>
        </p:nvSpPr>
        <p:spPr>
          <a:xfrm>
            <a:off x="755650" y="1412875"/>
            <a:ext cx="7848600" cy="4724400"/>
          </a:xfrm>
        </p:spPr>
        <p:txBody>
          <a:bodyPr/>
          <a:lstStyle/>
          <a:p>
            <a:pPr marL="0" indent="0" eaLnBrk="1" hangingPunct="1"/>
            <a:r>
              <a:rPr lang="de-DE" altLang="de-DE" sz="2000" dirty="0"/>
              <a:t>Die Kosten für die Ausbildung betragen monatlich für 36 Monate </a:t>
            </a:r>
            <a:r>
              <a:rPr lang="de-DE" altLang="de-DE" sz="2000"/>
              <a:t>jeweils 420 </a:t>
            </a:r>
            <a:r>
              <a:rPr lang="de-DE" altLang="de-DE" sz="2000" dirty="0"/>
              <a:t>€ (für Beginn </a:t>
            </a:r>
            <a:r>
              <a:rPr lang="de-DE" altLang="de-DE" sz="2000"/>
              <a:t>Oktober 2024). </a:t>
            </a:r>
            <a:r>
              <a:rPr lang="de-DE" altLang="de-DE" sz="2000" dirty="0"/>
              <a:t>Darin enthalten sind die Kosten für die theoretische Ausbildung sowie für die Selbsterfahrung in gesetzlich vorgeschriebenem Umfang sowie alle Kosten für Organisation und Infrastruktur. Es kommen lediglich Anmeldungs- und Prüfungsgebühren hinzu, wie sie im folgenden Kostenmodell aufgeführt sind. Die Supervision wird von Ihnen selbst an die SupervisorInnen bezahlt. </a:t>
            </a:r>
          </a:p>
          <a:p>
            <a:pPr marL="0" indent="0" eaLnBrk="1" hangingPunct="1"/>
            <a:br>
              <a:rPr lang="de-DE" altLang="de-DE" sz="2000" dirty="0"/>
            </a:br>
            <a:endParaRPr lang="de-DE" altLang="de-DE" sz="2000" dirty="0"/>
          </a:p>
        </p:txBody>
      </p:sp>
      <p:sp>
        <p:nvSpPr>
          <p:cNvPr id="2150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84EA425E-B14E-4C85-BE27-52A7DE2D5BA0}" type="slidenum">
              <a:rPr lang="de-DE" altLang="de-DE" sz="1400" smtClean="0">
                <a:solidFill>
                  <a:srgbClr val="777777"/>
                </a:solidFill>
              </a:rPr>
              <a:pPr>
                <a:spcBef>
                  <a:spcPct val="0"/>
                </a:spcBef>
                <a:buClrTx/>
                <a:buFontTx/>
                <a:buNone/>
              </a:pPr>
              <a:t>12</a:t>
            </a:fld>
            <a:endParaRPr lang="de-DE" altLang="de-DE" sz="1400">
              <a:solidFill>
                <a:srgbClr val="777777"/>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e-DE" altLang="de-DE"/>
              <a:t>Kostenplanung</a:t>
            </a:r>
          </a:p>
        </p:txBody>
      </p:sp>
      <p:sp>
        <p:nvSpPr>
          <p:cNvPr id="21507" name="Inhaltsplatzhalter 2"/>
          <p:cNvSpPr>
            <a:spLocks noGrp="1"/>
          </p:cNvSpPr>
          <p:nvPr>
            <p:ph idx="1"/>
          </p:nvPr>
        </p:nvSpPr>
        <p:spPr>
          <a:xfrm>
            <a:off x="755650" y="1412875"/>
            <a:ext cx="7848600" cy="4724400"/>
          </a:xfrm>
        </p:spPr>
        <p:txBody>
          <a:bodyPr/>
          <a:lstStyle/>
          <a:p>
            <a:pPr marL="0" indent="0" eaLnBrk="1" hangingPunct="1"/>
            <a:r>
              <a:rPr lang="de-DE" altLang="de-DE" sz="2000" dirty="0"/>
              <a:t>Entsprechend den Bestimmungen müssen 40% der erzielten Einnahmen aus der </a:t>
            </a:r>
            <a:r>
              <a:rPr lang="de-DE" altLang="de-DE" sz="2000" dirty="0" err="1"/>
              <a:t>Patient:innenbehandlung</a:t>
            </a:r>
            <a:r>
              <a:rPr lang="de-DE" altLang="de-DE" sz="2000" dirty="0"/>
              <a:t> an die </a:t>
            </a:r>
            <a:r>
              <a:rPr lang="de-DE" altLang="de-DE" sz="2000" dirty="0" err="1"/>
              <a:t>Teilnehmer:innen</a:t>
            </a:r>
            <a:r>
              <a:rPr lang="de-DE" altLang="de-DE" sz="2000" dirty="0"/>
              <a:t> ausgeschüttet werden. Dieser vorgeschriebene Mindestanteil wird im Kostenmodell klar übertroffen. Die geleistete Therapiestunde wird mit 47€ vergütet. Werden mehr Therapiestunden als vorgeschrieben durchgeführt, werden diese ebenfalls vergütet. Diese Therapiestunden müssen ebenfalls supervidiert werden. </a:t>
            </a:r>
            <a:br>
              <a:rPr lang="de-DE" altLang="de-DE" sz="2000" dirty="0"/>
            </a:br>
            <a:endParaRPr lang="de-DE" altLang="de-DE" sz="2000" dirty="0"/>
          </a:p>
        </p:txBody>
      </p:sp>
      <p:sp>
        <p:nvSpPr>
          <p:cNvPr id="2150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84EA425E-B14E-4C85-BE27-52A7DE2D5BA0}" type="slidenum">
              <a:rPr lang="de-DE" altLang="de-DE" sz="1400" smtClean="0">
                <a:solidFill>
                  <a:srgbClr val="777777"/>
                </a:solidFill>
              </a:rPr>
              <a:pPr>
                <a:spcBef>
                  <a:spcPct val="0"/>
                </a:spcBef>
                <a:buClrTx/>
                <a:buFontTx/>
                <a:buNone/>
              </a:pPr>
              <a:t>13</a:t>
            </a:fld>
            <a:endParaRPr lang="de-DE" altLang="de-DE" sz="1400">
              <a:solidFill>
                <a:srgbClr val="777777"/>
              </a:solidFill>
            </a:endParaRPr>
          </a:p>
        </p:txBody>
      </p:sp>
    </p:spTree>
    <p:extLst>
      <p:ext uri="{BB962C8B-B14F-4D97-AF65-F5344CB8AC3E}">
        <p14:creationId xmlns:p14="http://schemas.microsoft.com/office/powerpoint/2010/main" val="331471515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531A33DC-C677-460D-A735-4B20EF2F03EF}"/>
              </a:ext>
            </a:extLst>
          </p:cNvPr>
          <p:cNvSpPr>
            <a:spLocks noGrp="1"/>
          </p:cNvSpPr>
          <p:nvPr>
            <p:ph type="title"/>
          </p:nvPr>
        </p:nvSpPr>
        <p:spPr/>
        <p:txBody>
          <a:bodyPr/>
          <a:lstStyle/>
          <a:p>
            <a:pPr eaLnBrk="1" hangingPunct="1"/>
            <a:r>
              <a:rPr lang="de-DE" altLang="de-DE"/>
              <a:t>Kostenplanung</a:t>
            </a:r>
          </a:p>
        </p:txBody>
      </p:sp>
      <p:sp>
        <p:nvSpPr>
          <p:cNvPr id="22531" name="Inhaltsplatzhalter 2">
            <a:extLst>
              <a:ext uri="{FF2B5EF4-FFF2-40B4-BE49-F238E27FC236}">
                <a16:creationId xmlns:a16="http://schemas.microsoft.com/office/drawing/2014/main" id="{E0189BAA-7A30-4D56-BA60-30475CA0E7EA}"/>
              </a:ext>
            </a:extLst>
          </p:cNvPr>
          <p:cNvSpPr>
            <a:spLocks noGrp="1"/>
          </p:cNvSpPr>
          <p:nvPr>
            <p:ph idx="1"/>
          </p:nvPr>
        </p:nvSpPr>
        <p:spPr>
          <a:xfrm>
            <a:off x="827584" y="1280083"/>
            <a:ext cx="2325688" cy="719137"/>
          </a:xfrm>
        </p:spPr>
        <p:txBody>
          <a:bodyPr/>
          <a:lstStyle/>
          <a:p>
            <a:pPr marL="0" indent="0" eaLnBrk="1" hangingPunct="1"/>
            <a:r>
              <a:rPr lang="de-DE" altLang="de-DE" sz="2000" dirty="0"/>
              <a:t>Kostenkalkulation </a:t>
            </a:r>
          </a:p>
        </p:txBody>
      </p:sp>
      <p:sp>
        <p:nvSpPr>
          <p:cNvPr id="22532" name="Foliennummernplatzhalter 3">
            <a:extLst>
              <a:ext uri="{FF2B5EF4-FFF2-40B4-BE49-F238E27FC236}">
                <a16:creationId xmlns:a16="http://schemas.microsoft.com/office/drawing/2014/main" id="{CC73621E-8DF7-49D6-9D8A-394C4E81530A}"/>
              </a:ext>
            </a:extLst>
          </p:cNvPr>
          <p:cNvSpPr>
            <a:spLocks noGrp="1"/>
          </p:cNvSpPr>
          <p:nvPr>
            <p:ph type="sldNum" sz="quarter" idx="10"/>
          </p:nvPr>
        </p:nvSpPr>
        <p:spPr>
          <a:noFill/>
        </p:spPr>
        <p:txBody>
          <a:bodyPr/>
          <a:lstStyle>
            <a:lvl1pPr>
              <a:spcBef>
                <a:spcPct val="20000"/>
              </a:spcBef>
              <a:buClr>
                <a:srgbClr val="009900"/>
              </a:buClr>
              <a:buFont typeface="Wingdings" panose="05000000000000000000" pitchFamily="2" charset="2"/>
              <a:defRPr sz="2400">
                <a:solidFill>
                  <a:srgbClr val="006C30"/>
                </a:solidFill>
                <a:latin typeface="LMU CompatilFact" panose="020B0604020202020204" charset="0"/>
              </a:defRPr>
            </a:lvl1pPr>
            <a:lvl2pPr marL="742950" indent="-285750">
              <a:lnSpc>
                <a:spcPct val="140000"/>
              </a:lnSpc>
              <a:spcBef>
                <a:spcPct val="20000"/>
              </a:spcBef>
              <a:buClr>
                <a:srgbClr val="006600"/>
              </a:buClr>
              <a:buFont typeface="Times" panose="02020603050405020304" pitchFamily="18" charset="0"/>
              <a:buChar char="•"/>
              <a:defRPr sz="1600">
                <a:solidFill>
                  <a:srgbClr val="006C30"/>
                </a:solidFill>
                <a:latin typeface="LMU CompatilFact" panose="020B0604020202020204" charset="0"/>
              </a:defRPr>
            </a:lvl2pPr>
            <a:lvl3pPr marL="1143000" indent="-228600">
              <a:spcBef>
                <a:spcPct val="20000"/>
              </a:spcBef>
              <a:buClr>
                <a:srgbClr val="006600"/>
              </a:buClr>
              <a:buFont typeface="LMU CompatilFact" panose="020B0604020202020204" charset="0"/>
              <a:buChar char="–"/>
              <a:defRPr sz="1600">
                <a:solidFill>
                  <a:srgbClr val="006C30"/>
                </a:solidFill>
                <a:latin typeface="LMU CompatilFact" panose="020B0604020202020204" charset="0"/>
              </a:defRPr>
            </a:lvl3pPr>
            <a:lvl4pPr marL="1600200" indent="-228600">
              <a:spcBef>
                <a:spcPct val="20000"/>
              </a:spcBef>
              <a:buClr>
                <a:srgbClr val="006600"/>
              </a:buClr>
              <a:buChar char="-"/>
              <a:defRPr sz="1600">
                <a:solidFill>
                  <a:srgbClr val="006C30"/>
                </a:solidFill>
                <a:latin typeface="LMU CompatilFact" panose="020B0604020202020204" charset="0"/>
              </a:defRPr>
            </a:lvl4pPr>
            <a:lvl5pPr marL="2057400" indent="-228600">
              <a:spcBef>
                <a:spcPct val="20000"/>
              </a:spcBef>
              <a:defRPr sz="1600">
                <a:solidFill>
                  <a:srgbClr val="006C30"/>
                </a:solidFill>
                <a:latin typeface="LMU CompatilFact" panose="020B0604020202020204" charset="0"/>
              </a:defRPr>
            </a:lvl5pPr>
            <a:lvl6pPr marL="2514600" indent="-228600" eaLnBrk="0" fontAlgn="base" hangingPunct="0">
              <a:spcBef>
                <a:spcPct val="20000"/>
              </a:spcBef>
              <a:spcAft>
                <a:spcPct val="0"/>
              </a:spcAft>
              <a:defRPr sz="1600">
                <a:solidFill>
                  <a:srgbClr val="006C30"/>
                </a:solidFill>
                <a:latin typeface="LMU CompatilFact" panose="020B0604020202020204" charset="0"/>
              </a:defRPr>
            </a:lvl6pPr>
            <a:lvl7pPr marL="2971800" indent="-228600" eaLnBrk="0" fontAlgn="base" hangingPunct="0">
              <a:spcBef>
                <a:spcPct val="20000"/>
              </a:spcBef>
              <a:spcAft>
                <a:spcPct val="0"/>
              </a:spcAft>
              <a:defRPr sz="1600">
                <a:solidFill>
                  <a:srgbClr val="006C30"/>
                </a:solidFill>
                <a:latin typeface="LMU CompatilFact" panose="020B0604020202020204" charset="0"/>
              </a:defRPr>
            </a:lvl7pPr>
            <a:lvl8pPr marL="3429000" indent="-228600" eaLnBrk="0" fontAlgn="base" hangingPunct="0">
              <a:spcBef>
                <a:spcPct val="20000"/>
              </a:spcBef>
              <a:spcAft>
                <a:spcPct val="0"/>
              </a:spcAft>
              <a:defRPr sz="1600">
                <a:solidFill>
                  <a:srgbClr val="006C30"/>
                </a:solidFill>
                <a:latin typeface="LMU CompatilFact" panose="020B0604020202020204" charset="0"/>
              </a:defRPr>
            </a:lvl8pPr>
            <a:lvl9pPr marL="3886200" indent="-228600" eaLnBrk="0" fontAlgn="base" hangingPunct="0">
              <a:spcBef>
                <a:spcPct val="20000"/>
              </a:spcBef>
              <a:spcAft>
                <a:spcPct val="0"/>
              </a:spcAft>
              <a:defRPr sz="1600">
                <a:solidFill>
                  <a:srgbClr val="006C30"/>
                </a:solidFill>
                <a:latin typeface="LMU CompatilFact" panose="020B0604020202020204" charset="0"/>
              </a:defRPr>
            </a:lvl9pPr>
          </a:lstStyle>
          <a:p>
            <a:pPr>
              <a:spcBef>
                <a:spcPct val="0"/>
              </a:spcBef>
              <a:buClrTx/>
              <a:buFontTx/>
              <a:buNone/>
            </a:pPr>
            <a:fld id="{10A95C75-6F35-4579-8990-5577B5F7AC4F}" type="slidenum">
              <a:rPr lang="de-DE" altLang="de-DE" sz="1400">
                <a:solidFill>
                  <a:srgbClr val="777777"/>
                </a:solidFill>
              </a:rPr>
              <a:pPr>
                <a:spcBef>
                  <a:spcPct val="0"/>
                </a:spcBef>
                <a:buClrTx/>
                <a:buFontTx/>
                <a:buNone/>
              </a:pPr>
              <a:t>14</a:t>
            </a:fld>
            <a:endParaRPr lang="de-DE" altLang="de-DE" sz="1400" dirty="0">
              <a:solidFill>
                <a:srgbClr val="777777"/>
              </a:solidFill>
            </a:endParaRPr>
          </a:p>
        </p:txBody>
      </p:sp>
      <p:graphicFrame>
        <p:nvGraphicFramePr>
          <p:cNvPr id="5" name="Tabelle 4">
            <a:extLst>
              <a:ext uri="{FF2B5EF4-FFF2-40B4-BE49-F238E27FC236}">
                <a16:creationId xmlns:a16="http://schemas.microsoft.com/office/drawing/2014/main" id="{9A2CB6B5-5D38-48BB-9CFF-DE54E15AAECD}"/>
              </a:ext>
            </a:extLst>
          </p:cNvPr>
          <p:cNvGraphicFramePr>
            <a:graphicFrameLocks noGrp="1"/>
          </p:cNvGraphicFramePr>
          <p:nvPr>
            <p:extLst>
              <p:ext uri="{D42A27DB-BD31-4B8C-83A1-F6EECF244321}">
                <p14:modId xmlns:p14="http://schemas.microsoft.com/office/powerpoint/2010/main" val="501847718"/>
              </p:ext>
            </p:extLst>
          </p:nvPr>
        </p:nvGraphicFramePr>
        <p:xfrm>
          <a:off x="1578701" y="1823826"/>
          <a:ext cx="5986598" cy="2976576"/>
        </p:xfrm>
        <a:graphic>
          <a:graphicData uri="http://schemas.openxmlformats.org/drawingml/2006/table">
            <a:tbl>
              <a:tblPr firstRow="1" bandRow="1">
                <a:tableStyleId>{2D5ABB26-0587-4C30-8999-92F81FD0307C}</a:tableStyleId>
              </a:tblPr>
              <a:tblGrid>
                <a:gridCol w="5986598">
                  <a:extLst>
                    <a:ext uri="{9D8B030D-6E8A-4147-A177-3AD203B41FA5}">
                      <a16:colId xmlns:a16="http://schemas.microsoft.com/office/drawing/2014/main" val="20000"/>
                    </a:ext>
                  </a:extLst>
                </a:gridCol>
              </a:tblGrid>
              <a:tr h="1010084">
                <a:tc>
                  <a:txBody>
                    <a:bodyPr/>
                    <a:lstStyle/>
                    <a:p>
                      <a:pPr marL="0" indent="0" algn="r"/>
                      <a:r>
                        <a:rPr lang="de-DE" sz="1400" dirty="0"/>
                        <a:t>Theorie,</a:t>
                      </a:r>
                      <a:r>
                        <a:rPr lang="de-DE" sz="1400" baseline="0" dirty="0"/>
                        <a:t> Selbsterfahrung   </a:t>
                      </a:r>
                      <a:r>
                        <a:rPr lang="de-DE" sz="1400" dirty="0"/>
                        <a:t>36x420€ = 15.120€ </a:t>
                      </a:r>
                    </a:p>
                    <a:p>
                      <a:pPr marL="0" indent="0" algn="r"/>
                      <a:r>
                        <a:rPr lang="de-DE" sz="1400" dirty="0"/>
                        <a:t>Supervision Einzel pro UE 65*x115€ =   7.475€</a:t>
                      </a:r>
                    </a:p>
                    <a:p>
                      <a:pPr marL="0" indent="0" algn="r"/>
                      <a:r>
                        <a:rPr lang="de-DE" sz="1400" dirty="0"/>
                        <a:t>Supervision Gruppe pro UE 100x28,75€ bis 100x38,30€** =   3.352,50€</a:t>
                      </a:r>
                    </a:p>
                    <a:p>
                      <a:pPr marL="0" indent="0" algn="r"/>
                      <a:r>
                        <a:rPr lang="de-DE" sz="1400" dirty="0"/>
                        <a:t>+ Prüfungsgebühren</a:t>
                      </a:r>
                      <a:r>
                        <a:rPr lang="de-DE" sz="1400" baseline="0" dirty="0"/>
                        <a:t>, Anmeldegebühr   </a:t>
                      </a:r>
                      <a:r>
                        <a:rPr lang="de-DE" sz="1400" dirty="0"/>
                        <a:t>ca. 980€</a:t>
                      </a:r>
                    </a:p>
                  </a:txBody>
                  <a:tcPr marL="121914" marR="121914" marT="34293" marB="342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43821">
                <a:tc>
                  <a:txBody>
                    <a:bodyPr/>
                    <a:lstStyle/>
                    <a:p>
                      <a:pPr algn="r"/>
                      <a:r>
                        <a:rPr lang="de-DE" sz="1400" dirty="0"/>
                        <a:t>ca. 26.927,5€</a:t>
                      </a:r>
                    </a:p>
                    <a:p>
                      <a:pPr algn="r"/>
                      <a:endParaRPr lang="de-DE" sz="1400" dirty="0"/>
                    </a:p>
                    <a:p>
                      <a:pPr algn="r"/>
                      <a:r>
                        <a:rPr lang="de-DE" sz="1400" dirty="0"/>
                        <a:t>Einnahmen</a:t>
                      </a:r>
                      <a:r>
                        <a:rPr lang="de-DE" sz="1400" baseline="0" dirty="0"/>
                        <a:t> durch reguläre Therapiestunden    600 x 47€</a:t>
                      </a:r>
                      <a:br>
                        <a:rPr lang="de-DE" sz="1400" baseline="0" dirty="0"/>
                      </a:br>
                      <a:r>
                        <a:rPr lang="de-DE" sz="1400" baseline="0" dirty="0"/>
                        <a:t>Einnahmen durch andere Leistungen (Testung etc.:) 1300€   </a:t>
                      </a:r>
                    </a:p>
                    <a:p>
                      <a:pPr algn="r"/>
                      <a:r>
                        <a:rPr lang="de-DE" sz="1400" baseline="0" dirty="0"/>
                        <a:t>+ Einnahmen durch 40 zusätzliche Therapiestunden    40 x 47€</a:t>
                      </a:r>
                    </a:p>
                    <a:p>
                      <a:pPr algn="r"/>
                      <a:r>
                        <a:rPr lang="de-DE" sz="1400" baseline="0" dirty="0"/>
                        <a:t>- Preis der Supervision für zusätzliche Therapiestunden:     224€***</a:t>
                      </a:r>
                      <a:endParaRPr lang="de-DE" sz="1400" dirty="0"/>
                    </a:p>
                  </a:txBody>
                  <a:tcPr marL="121914" marR="121914" marT="34293" marB="342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873">
                <a:tc>
                  <a:txBody>
                    <a:bodyPr/>
                    <a:lstStyle/>
                    <a:p>
                      <a:pPr algn="r"/>
                      <a:r>
                        <a:rPr lang="de-DE" sz="1400" dirty="0"/>
                        <a:t>30.856€ </a:t>
                      </a:r>
                    </a:p>
                  </a:txBody>
                  <a:tcPr marL="121914" marR="121914" marT="34293" marB="342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873">
                <a:tc>
                  <a:txBody>
                    <a:bodyPr/>
                    <a:lstStyle/>
                    <a:p>
                      <a:pPr algn="r"/>
                      <a:r>
                        <a:rPr lang="de-DE" sz="1400" dirty="0"/>
                        <a:t>Saldo zum Ende der Ausbildung:</a:t>
                      </a:r>
                      <a:r>
                        <a:rPr lang="de-DE" sz="1400" baseline="0" dirty="0"/>
                        <a:t>    Plus von </a:t>
                      </a:r>
                      <a:r>
                        <a:rPr lang="de-DE" sz="1400" b="1" baseline="0" dirty="0" err="1"/>
                        <a:t>vorauss</a:t>
                      </a:r>
                      <a:r>
                        <a:rPr lang="de-DE" sz="1400" b="1" baseline="0" dirty="0"/>
                        <a:t>.</a:t>
                      </a:r>
                      <a:r>
                        <a:rPr lang="de-DE" sz="1400" baseline="0" dirty="0"/>
                        <a:t> 4.128,50€</a:t>
                      </a:r>
                      <a:endParaRPr lang="de-DE" sz="1400" dirty="0"/>
                    </a:p>
                  </a:txBody>
                  <a:tcPr marL="121914" marR="121914" marT="34293" marB="342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feld 2"/>
          <p:cNvSpPr txBox="1"/>
          <p:nvPr/>
        </p:nvSpPr>
        <p:spPr>
          <a:xfrm>
            <a:off x="1054128" y="4867091"/>
            <a:ext cx="7035744" cy="954107"/>
          </a:xfrm>
          <a:prstGeom prst="rect">
            <a:avLst/>
          </a:prstGeom>
          <a:noFill/>
        </p:spPr>
        <p:txBody>
          <a:bodyPr wrap="square" rtlCol="0">
            <a:spAutoFit/>
          </a:bodyPr>
          <a:lstStyle/>
          <a:p>
            <a:r>
              <a:rPr lang="de-DE" dirty="0"/>
              <a:t>Hier sind hinzukommende Einnahmen aus zusätzlichen Therapie-Stunden mit einer moderaten Zahl (40) eingerechnet. </a:t>
            </a:r>
          </a:p>
          <a:p>
            <a:r>
              <a:rPr lang="de-DE" dirty="0"/>
              <a:t>Realistisch sind zwischen 40 und etwa 80 zusätzliche Stunden, so dass sich der Saldo im Falle von 80 zusätzlichen Therapie-Stunden auf ca. </a:t>
            </a:r>
            <a:r>
              <a:rPr lang="de-DE" b="1" dirty="0"/>
              <a:t>+ 6.304,50 €</a:t>
            </a:r>
            <a:r>
              <a:rPr lang="de-DE" dirty="0"/>
              <a:t>.</a:t>
            </a:r>
          </a:p>
        </p:txBody>
      </p:sp>
      <p:sp>
        <p:nvSpPr>
          <p:cNvPr id="4" name="Textfeld 3">
            <a:extLst>
              <a:ext uri="{FF2B5EF4-FFF2-40B4-BE49-F238E27FC236}">
                <a16:creationId xmlns:a16="http://schemas.microsoft.com/office/drawing/2014/main" id="{8DD6C744-EE2E-4DE2-8184-4AC8296447CA}"/>
              </a:ext>
            </a:extLst>
          </p:cNvPr>
          <p:cNvSpPr txBox="1"/>
          <p:nvPr/>
        </p:nvSpPr>
        <p:spPr>
          <a:xfrm>
            <a:off x="1054128" y="6046791"/>
            <a:ext cx="6264696" cy="307777"/>
          </a:xfrm>
          <a:prstGeom prst="rect">
            <a:avLst/>
          </a:prstGeom>
          <a:noFill/>
        </p:spPr>
        <p:txBody>
          <a:bodyPr wrap="square" rtlCol="0">
            <a:spAutoFit/>
          </a:bodyPr>
          <a:lstStyle/>
          <a:p>
            <a:r>
              <a:rPr lang="de-DE" dirty="0"/>
              <a:t>Anmerkungen zur Kostenkalkulation sind auf der nächsten Folie einsehbar. </a:t>
            </a:r>
          </a:p>
        </p:txBody>
      </p:sp>
    </p:spTree>
    <p:extLst>
      <p:ext uri="{BB962C8B-B14F-4D97-AF65-F5344CB8AC3E}">
        <p14:creationId xmlns:p14="http://schemas.microsoft.com/office/powerpoint/2010/main" val="277214519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531A33DC-C677-460D-A735-4B20EF2F03EF}"/>
              </a:ext>
            </a:extLst>
          </p:cNvPr>
          <p:cNvSpPr>
            <a:spLocks noGrp="1"/>
          </p:cNvSpPr>
          <p:nvPr>
            <p:ph type="title"/>
          </p:nvPr>
        </p:nvSpPr>
        <p:spPr/>
        <p:txBody>
          <a:bodyPr/>
          <a:lstStyle/>
          <a:p>
            <a:pPr eaLnBrk="1" hangingPunct="1"/>
            <a:r>
              <a:rPr lang="de-DE" altLang="de-DE"/>
              <a:t>Kostenplanung</a:t>
            </a:r>
          </a:p>
        </p:txBody>
      </p:sp>
      <p:sp>
        <p:nvSpPr>
          <p:cNvPr id="22531" name="Inhaltsplatzhalter 2">
            <a:extLst>
              <a:ext uri="{FF2B5EF4-FFF2-40B4-BE49-F238E27FC236}">
                <a16:creationId xmlns:a16="http://schemas.microsoft.com/office/drawing/2014/main" id="{E0189BAA-7A30-4D56-BA60-30475CA0E7EA}"/>
              </a:ext>
            </a:extLst>
          </p:cNvPr>
          <p:cNvSpPr>
            <a:spLocks noGrp="1"/>
          </p:cNvSpPr>
          <p:nvPr>
            <p:ph idx="1"/>
          </p:nvPr>
        </p:nvSpPr>
        <p:spPr>
          <a:xfrm>
            <a:off x="827584" y="1280083"/>
            <a:ext cx="6048672" cy="457201"/>
          </a:xfrm>
        </p:spPr>
        <p:txBody>
          <a:bodyPr/>
          <a:lstStyle/>
          <a:p>
            <a:pPr marL="0" indent="0" eaLnBrk="1" hangingPunct="1"/>
            <a:r>
              <a:rPr lang="de-DE" altLang="de-DE" sz="2000" dirty="0"/>
              <a:t>Anmerkungen zur Kostenkalkulation </a:t>
            </a:r>
          </a:p>
        </p:txBody>
      </p:sp>
      <p:sp>
        <p:nvSpPr>
          <p:cNvPr id="22532" name="Foliennummernplatzhalter 3">
            <a:extLst>
              <a:ext uri="{FF2B5EF4-FFF2-40B4-BE49-F238E27FC236}">
                <a16:creationId xmlns:a16="http://schemas.microsoft.com/office/drawing/2014/main" id="{CC73621E-8DF7-49D6-9D8A-394C4E81530A}"/>
              </a:ext>
            </a:extLst>
          </p:cNvPr>
          <p:cNvSpPr>
            <a:spLocks noGrp="1"/>
          </p:cNvSpPr>
          <p:nvPr>
            <p:ph type="sldNum" sz="quarter" idx="10"/>
          </p:nvPr>
        </p:nvSpPr>
        <p:spPr>
          <a:noFill/>
        </p:spPr>
        <p:txBody>
          <a:bodyPr/>
          <a:lstStyle>
            <a:lvl1pPr>
              <a:spcBef>
                <a:spcPct val="20000"/>
              </a:spcBef>
              <a:buClr>
                <a:srgbClr val="009900"/>
              </a:buClr>
              <a:buFont typeface="Wingdings" panose="05000000000000000000" pitchFamily="2" charset="2"/>
              <a:defRPr sz="2400">
                <a:solidFill>
                  <a:srgbClr val="006C30"/>
                </a:solidFill>
                <a:latin typeface="LMU CompatilFact" panose="020B0604020202020204" charset="0"/>
              </a:defRPr>
            </a:lvl1pPr>
            <a:lvl2pPr marL="742950" indent="-285750">
              <a:lnSpc>
                <a:spcPct val="140000"/>
              </a:lnSpc>
              <a:spcBef>
                <a:spcPct val="20000"/>
              </a:spcBef>
              <a:buClr>
                <a:srgbClr val="006600"/>
              </a:buClr>
              <a:buFont typeface="Times" panose="02020603050405020304" pitchFamily="18" charset="0"/>
              <a:buChar char="•"/>
              <a:defRPr sz="1600">
                <a:solidFill>
                  <a:srgbClr val="006C30"/>
                </a:solidFill>
                <a:latin typeface="LMU CompatilFact" panose="020B0604020202020204" charset="0"/>
              </a:defRPr>
            </a:lvl2pPr>
            <a:lvl3pPr marL="1143000" indent="-228600">
              <a:spcBef>
                <a:spcPct val="20000"/>
              </a:spcBef>
              <a:buClr>
                <a:srgbClr val="006600"/>
              </a:buClr>
              <a:buFont typeface="LMU CompatilFact" panose="020B0604020202020204" charset="0"/>
              <a:buChar char="–"/>
              <a:defRPr sz="1600">
                <a:solidFill>
                  <a:srgbClr val="006C30"/>
                </a:solidFill>
                <a:latin typeface="LMU CompatilFact" panose="020B0604020202020204" charset="0"/>
              </a:defRPr>
            </a:lvl3pPr>
            <a:lvl4pPr marL="1600200" indent="-228600">
              <a:spcBef>
                <a:spcPct val="20000"/>
              </a:spcBef>
              <a:buClr>
                <a:srgbClr val="006600"/>
              </a:buClr>
              <a:buChar char="-"/>
              <a:defRPr sz="1600">
                <a:solidFill>
                  <a:srgbClr val="006C30"/>
                </a:solidFill>
                <a:latin typeface="LMU CompatilFact" panose="020B0604020202020204" charset="0"/>
              </a:defRPr>
            </a:lvl4pPr>
            <a:lvl5pPr marL="2057400" indent="-228600">
              <a:spcBef>
                <a:spcPct val="20000"/>
              </a:spcBef>
              <a:defRPr sz="1600">
                <a:solidFill>
                  <a:srgbClr val="006C30"/>
                </a:solidFill>
                <a:latin typeface="LMU CompatilFact" panose="020B0604020202020204" charset="0"/>
              </a:defRPr>
            </a:lvl5pPr>
            <a:lvl6pPr marL="2514600" indent="-228600" eaLnBrk="0" fontAlgn="base" hangingPunct="0">
              <a:spcBef>
                <a:spcPct val="20000"/>
              </a:spcBef>
              <a:spcAft>
                <a:spcPct val="0"/>
              </a:spcAft>
              <a:defRPr sz="1600">
                <a:solidFill>
                  <a:srgbClr val="006C30"/>
                </a:solidFill>
                <a:latin typeface="LMU CompatilFact" panose="020B0604020202020204" charset="0"/>
              </a:defRPr>
            </a:lvl6pPr>
            <a:lvl7pPr marL="2971800" indent="-228600" eaLnBrk="0" fontAlgn="base" hangingPunct="0">
              <a:spcBef>
                <a:spcPct val="20000"/>
              </a:spcBef>
              <a:spcAft>
                <a:spcPct val="0"/>
              </a:spcAft>
              <a:defRPr sz="1600">
                <a:solidFill>
                  <a:srgbClr val="006C30"/>
                </a:solidFill>
                <a:latin typeface="LMU CompatilFact" panose="020B0604020202020204" charset="0"/>
              </a:defRPr>
            </a:lvl7pPr>
            <a:lvl8pPr marL="3429000" indent="-228600" eaLnBrk="0" fontAlgn="base" hangingPunct="0">
              <a:spcBef>
                <a:spcPct val="20000"/>
              </a:spcBef>
              <a:spcAft>
                <a:spcPct val="0"/>
              </a:spcAft>
              <a:defRPr sz="1600">
                <a:solidFill>
                  <a:srgbClr val="006C30"/>
                </a:solidFill>
                <a:latin typeface="LMU CompatilFact" panose="020B0604020202020204" charset="0"/>
              </a:defRPr>
            </a:lvl8pPr>
            <a:lvl9pPr marL="3886200" indent="-228600" eaLnBrk="0" fontAlgn="base" hangingPunct="0">
              <a:spcBef>
                <a:spcPct val="20000"/>
              </a:spcBef>
              <a:spcAft>
                <a:spcPct val="0"/>
              </a:spcAft>
              <a:defRPr sz="1600">
                <a:solidFill>
                  <a:srgbClr val="006C30"/>
                </a:solidFill>
                <a:latin typeface="LMU CompatilFact" panose="020B0604020202020204" charset="0"/>
              </a:defRPr>
            </a:lvl9pPr>
          </a:lstStyle>
          <a:p>
            <a:pPr>
              <a:spcBef>
                <a:spcPct val="0"/>
              </a:spcBef>
              <a:buClrTx/>
              <a:buFontTx/>
              <a:buNone/>
            </a:pPr>
            <a:fld id="{10A95C75-6F35-4579-8990-5577B5F7AC4F}" type="slidenum">
              <a:rPr lang="de-DE" altLang="de-DE" sz="1400">
                <a:solidFill>
                  <a:srgbClr val="777777"/>
                </a:solidFill>
              </a:rPr>
              <a:pPr>
                <a:spcBef>
                  <a:spcPct val="0"/>
                </a:spcBef>
                <a:buClrTx/>
                <a:buFontTx/>
                <a:buNone/>
              </a:pPr>
              <a:t>15</a:t>
            </a:fld>
            <a:endParaRPr lang="de-DE" altLang="de-DE" sz="1400" dirty="0">
              <a:solidFill>
                <a:srgbClr val="777777"/>
              </a:solidFill>
            </a:endParaRPr>
          </a:p>
        </p:txBody>
      </p:sp>
      <p:sp>
        <p:nvSpPr>
          <p:cNvPr id="2" name="Textfeld 1">
            <a:extLst>
              <a:ext uri="{FF2B5EF4-FFF2-40B4-BE49-F238E27FC236}">
                <a16:creationId xmlns:a16="http://schemas.microsoft.com/office/drawing/2014/main" id="{31BFC693-ECE6-4029-9AA3-3E713EF040BF}"/>
              </a:ext>
            </a:extLst>
          </p:cNvPr>
          <p:cNvSpPr txBox="1"/>
          <p:nvPr/>
        </p:nvSpPr>
        <p:spPr>
          <a:xfrm>
            <a:off x="827584" y="1988840"/>
            <a:ext cx="6979227" cy="3539430"/>
          </a:xfrm>
          <a:prstGeom prst="rect">
            <a:avLst/>
          </a:prstGeom>
          <a:noFill/>
        </p:spPr>
        <p:txBody>
          <a:bodyPr wrap="square" rtlCol="0">
            <a:spAutoFit/>
          </a:bodyPr>
          <a:lstStyle/>
          <a:p>
            <a:r>
              <a:rPr lang="de-DE" sz="1600" dirty="0"/>
              <a:t>*15 Stunden mehr Einzelsupervision, welche für Bericht- und Fallkorrekturen verwendet werden </a:t>
            </a:r>
          </a:p>
          <a:p>
            <a:r>
              <a:rPr lang="de-DE" sz="1600" dirty="0"/>
              <a:t>**Die Gruppensupervisionskosten betragen pro Einheit ca. 29€ bei 4 TN pro Gruppe (Soll) und bei 3 TN ca. 38€ - hier wurde ein Mittelwert zugrunde gelegt. </a:t>
            </a:r>
          </a:p>
          <a:p>
            <a:r>
              <a:rPr lang="de-DE" sz="1600" dirty="0"/>
              <a:t>***Supervision (Gruppe) für 40 zusätzliche Therapiestunden.</a:t>
            </a:r>
          </a:p>
          <a:p>
            <a:endParaRPr lang="de-DE" sz="1600" dirty="0"/>
          </a:p>
          <a:p>
            <a:endParaRPr lang="de-DE" sz="1600" dirty="0"/>
          </a:p>
          <a:p>
            <a:r>
              <a:rPr lang="de-DE" sz="1600" dirty="0"/>
              <a:t>Hinweis: Diese Aufstellung basiert auf den Kosten für eine Supervisionseinheit (nach aktuellem Stand 115€). Eine Erhöhung in nächster Zeit ist nicht geplant. </a:t>
            </a:r>
            <a:br>
              <a:rPr lang="de-DE" sz="1600" dirty="0"/>
            </a:br>
            <a:r>
              <a:rPr lang="de-DE" sz="1600" dirty="0"/>
              <a:t>Zusätzliche Einnahmen durch weitere abrechenbare Leistungen (Berichte, Tests </a:t>
            </a:r>
            <a:r>
              <a:rPr lang="de-DE" sz="1600" dirty="0" err="1"/>
              <a:t>u.m</a:t>
            </a:r>
            <a:r>
              <a:rPr lang="de-DE" sz="1600" dirty="0"/>
              <a:t>.) sind hier nur sehr konservativ (unterhalb Mittelwert) eingerechnet – von all diesen Leistungen wird auch anteilig ausgezahlt.</a:t>
            </a:r>
          </a:p>
        </p:txBody>
      </p:sp>
    </p:spTree>
    <p:extLst>
      <p:ext uri="{BB962C8B-B14F-4D97-AF65-F5344CB8AC3E}">
        <p14:creationId xmlns:p14="http://schemas.microsoft.com/office/powerpoint/2010/main" val="427821539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2076450" y="549275"/>
            <a:ext cx="3941763" cy="457200"/>
          </a:xfrm>
        </p:spPr>
        <p:txBody>
          <a:bodyPr/>
          <a:lstStyle/>
          <a:p>
            <a:r>
              <a:rPr lang="de-DE" altLang="de-DE"/>
              <a:t>Beispielcurriculum und Kooperationseinrichtungen</a:t>
            </a:r>
          </a:p>
        </p:txBody>
      </p:sp>
      <p:sp>
        <p:nvSpPr>
          <p:cNvPr id="23555" name="Inhaltsplatzhalter 2"/>
          <p:cNvSpPr>
            <a:spLocks noGrp="1"/>
          </p:cNvSpPr>
          <p:nvPr>
            <p:ph idx="1"/>
          </p:nvPr>
        </p:nvSpPr>
        <p:spPr>
          <a:xfrm>
            <a:off x="755650" y="1412875"/>
            <a:ext cx="7848600" cy="4724400"/>
          </a:xfrm>
        </p:spPr>
        <p:txBody>
          <a:bodyPr/>
          <a:lstStyle/>
          <a:p>
            <a:pPr marL="0" indent="0"/>
            <a:r>
              <a:rPr lang="de-DE" altLang="de-DE" sz="2000" dirty="0"/>
              <a:t>Auf der Homepage findet sich ein </a:t>
            </a:r>
            <a:r>
              <a:rPr lang="de-DE" altLang="de-DE" sz="2000" b="1" dirty="0"/>
              <a:t>Beispielcurriculum</a:t>
            </a:r>
            <a:r>
              <a:rPr lang="de-DE" altLang="de-DE" sz="2000" dirty="0"/>
              <a:t> zur Veranschaulichung eines Ausbildungsverlaufes. Die Datumsangaben sind keine fest geplanten Termine, sondern dienen der Veranschaulichung.</a:t>
            </a:r>
          </a:p>
          <a:p>
            <a:pPr marL="0" indent="0"/>
            <a:endParaRPr lang="de-DE" altLang="de-DE" sz="2000" dirty="0"/>
          </a:p>
          <a:p>
            <a:pPr marL="0" indent="0"/>
            <a:r>
              <a:rPr lang="de-DE" altLang="de-DE" sz="2000" dirty="0"/>
              <a:t>Auf der Homepage befindet sich ebenfalls eine Liste der mit MUNIP gegenwärtig </a:t>
            </a:r>
            <a:r>
              <a:rPr lang="de-DE" altLang="de-DE" sz="2000" b="1" dirty="0"/>
              <a:t>kooperierenden Kliniken und Einrichtungen</a:t>
            </a:r>
            <a:r>
              <a:rPr lang="de-DE" altLang="de-DE" sz="2000" dirty="0"/>
              <a:t>. Bitte beachten Sie, dass diese beständig erweitert und aktualisiert wird. Das Institut prüft vor jeder Aufnahme, ob die Tätigkeit weiterhin dort anerkannt werden kann und berät Sie ggf. bei der Auswahl.</a:t>
            </a:r>
          </a:p>
          <a:p>
            <a:pPr marL="0" indent="0"/>
            <a:endParaRPr lang="de-DE" altLang="de-DE" sz="2000" dirty="0"/>
          </a:p>
        </p:txBody>
      </p:sp>
      <p:sp>
        <p:nvSpPr>
          <p:cNvPr id="23556"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r>
              <a:rPr lang="de-DE" altLang="de-DE" sz="1400" dirty="0">
                <a:solidFill>
                  <a:srgbClr val="777777"/>
                </a:solidFill>
              </a:rPr>
              <a:t>13</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2078038" y="620713"/>
            <a:ext cx="3941762" cy="457200"/>
          </a:xfrm>
        </p:spPr>
        <p:txBody>
          <a:bodyPr/>
          <a:lstStyle/>
          <a:p>
            <a:r>
              <a:rPr lang="de-DE" altLang="de-DE"/>
              <a:t>Warum Ausbildung bei MUNIP?</a:t>
            </a:r>
          </a:p>
        </p:txBody>
      </p:sp>
      <p:sp>
        <p:nvSpPr>
          <p:cNvPr id="24579" name="Inhaltsplatzhalter 2"/>
          <p:cNvSpPr>
            <a:spLocks noGrp="1"/>
          </p:cNvSpPr>
          <p:nvPr>
            <p:ph idx="1"/>
          </p:nvPr>
        </p:nvSpPr>
        <p:spPr>
          <a:xfrm>
            <a:off x="755650" y="1412875"/>
            <a:ext cx="7848600" cy="5130800"/>
          </a:xfrm>
        </p:spPr>
        <p:txBody>
          <a:bodyPr/>
          <a:lstStyle/>
          <a:p>
            <a:r>
              <a:rPr lang="de-DE" altLang="de-DE" sz="2000" b="1" dirty="0"/>
              <a:t>Durchdachtes Konzept</a:t>
            </a:r>
          </a:p>
          <a:p>
            <a:r>
              <a:rPr lang="de-DE" altLang="de-DE" sz="2000" dirty="0"/>
              <a:t>•	Überschaubare Größe</a:t>
            </a:r>
          </a:p>
          <a:p>
            <a:r>
              <a:rPr lang="de-DE" altLang="de-DE" sz="2000" dirty="0"/>
              <a:t>•	First </a:t>
            </a:r>
            <a:r>
              <a:rPr lang="de-DE" altLang="de-DE" sz="2000" dirty="0" err="1"/>
              <a:t>things</a:t>
            </a:r>
            <a:r>
              <a:rPr lang="de-DE" altLang="de-DE" sz="2000" dirty="0"/>
              <a:t> </a:t>
            </a:r>
            <a:r>
              <a:rPr lang="de-DE" altLang="de-DE" sz="2000" dirty="0" err="1"/>
              <a:t>first</a:t>
            </a:r>
            <a:r>
              <a:rPr lang="de-DE" altLang="de-DE" sz="2000" dirty="0"/>
              <a:t>: Grundfertigkeiten und Einführung in die Arbeit in der Psychiatrie am Anfang</a:t>
            </a:r>
          </a:p>
          <a:p>
            <a:r>
              <a:rPr lang="de-DE" altLang="de-DE" sz="2000" dirty="0"/>
              <a:t>•	Kostensicherheit und positiver Saldo zum Ende der Ausbildung</a:t>
            </a:r>
          </a:p>
          <a:p>
            <a:pPr>
              <a:buFont typeface="Arial" panose="020B0604020202020204" pitchFamily="34" charset="0"/>
              <a:buChar char="•"/>
            </a:pPr>
            <a:r>
              <a:rPr lang="de-DE" altLang="de-DE" sz="2000" dirty="0"/>
              <a:t>Keine versteckten Zusatzkosten wie beispielsweise Kosten für die Nutzung der Ambulanzräume</a:t>
            </a:r>
          </a:p>
          <a:p>
            <a:r>
              <a:rPr lang="de-DE" altLang="de-DE" sz="2000" dirty="0"/>
              <a:t>•	Besondere Berücksichtigung von Herausforderungen in der Therapie: Persönlichkeitsakzentuierungen, schwierige Situationen</a:t>
            </a:r>
          </a:p>
          <a:p>
            <a:r>
              <a:rPr lang="de-DE" altLang="de-DE" sz="2000" dirty="0"/>
              <a:t>•	</a:t>
            </a:r>
            <a:r>
              <a:rPr lang="de-DE" altLang="de-DE" sz="2000" dirty="0" err="1"/>
              <a:t>KiJu</a:t>
            </a:r>
            <a:r>
              <a:rPr lang="de-DE" altLang="de-DE" sz="2000" dirty="0"/>
              <a:t>-Modul am Schwesterinstitut MUNIK, Gruppenmodul bei Vorliegen einer entsprechenden Ausgestaltung der praktischen Tätigkeit am MUNIP möglich</a:t>
            </a:r>
          </a:p>
          <a:p>
            <a:endParaRPr lang="de-DE" altLang="de-DE" sz="2000" dirty="0"/>
          </a:p>
        </p:txBody>
      </p:sp>
      <p:sp>
        <p:nvSpPr>
          <p:cNvPr id="24580"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5758FA69-8C4F-4B6F-938C-113E99F6E7E6}" type="slidenum">
              <a:rPr lang="de-DE" altLang="de-DE" sz="1400" smtClean="0">
                <a:solidFill>
                  <a:srgbClr val="777777"/>
                </a:solidFill>
              </a:rPr>
              <a:pPr>
                <a:spcBef>
                  <a:spcPct val="0"/>
                </a:spcBef>
                <a:buClrTx/>
                <a:buFontTx/>
                <a:buNone/>
              </a:pPr>
              <a:t>17</a:t>
            </a:fld>
            <a:endParaRPr lang="de-DE" altLang="de-DE" sz="1400">
              <a:solidFill>
                <a:srgbClr val="777777"/>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2078038" y="620713"/>
            <a:ext cx="3941762" cy="457200"/>
          </a:xfrm>
        </p:spPr>
        <p:txBody>
          <a:bodyPr/>
          <a:lstStyle/>
          <a:p>
            <a:r>
              <a:rPr lang="de-DE" altLang="de-DE"/>
              <a:t>Warum Ausbildung bei MUNIP?</a:t>
            </a:r>
          </a:p>
        </p:txBody>
      </p:sp>
      <p:sp>
        <p:nvSpPr>
          <p:cNvPr id="25603" name="Inhaltsplatzhalter 2"/>
          <p:cNvSpPr>
            <a:spLocks noGrp="1"/>
          </p:cNvSpPr>
          <p:nvPr>
            <p:ph idx="1"/>
          </p:nvPr>
        </p:nvSpPr>
        <p:spPr>
          <a:xfrm>
            <a:off x="755650" y="1412875"/>
            <a:ext cx="7848600" cy="5130800"/>
          </a:xfrm>
        </p:spPr>
        <p:txBody>
          <a:bodyPr/>
          <a:lstStyle/>
          <a:p>
            <a:r>
              <a:rPr lang="de-DE" altLang="de-DE" sz="2000" b="1" dirty="0"/>
              <a:t>Besondere Struktur</a:t>
            </a:r>
          </a:p>
          <a:p>
            <a:r>
              <a:rPr lang="de-DE" altLang="de-DE" sz="2000" dirty="0"/>
              <a:t>•	Ableistung von </a:t>
            </a:r>
            <a:r>
              <a:rPr lang="de-DE" altLang="de-DE" sz="2000" dirty="0" err="1"/>
              <a:t>Psychosomatikstunden</a:t>
            </a:r>
            <a:r>
              <a:rPr lang="de-DE" altLang="de-DE" sz="2000" dirty="0"/>
              <a:t> in der universitätseigenen Hochschulambulanz möglich</a:t>
            </a:r>
          </a:p>
          <a:p>
            <a:r>
              <a:rPr lang="de-DE" altLang="de-DE" sz="2000" dirty="0"/>
              <a:t>•	Besonders ausgewiesene Veranstaltungen (wissenschaftliche und störungsspezifische Vorträge etc.) am Lehrstuhl können im Einzelfall als Theoriestunden anerkannt werden</a:t>
            </a:r>
          </a:p>
          <a:p>
            <a:r>
              <a:rPr lang="de-DE" altLang="de-DE" sz="2000" dirty="0"/>
              <a:t>•	Vollnutzung der Fakultätsbibliothek</a:t>
            </a:r>
          </a:p>
        </p:txBody>
      </p:sp>
      <p:sp>
        <p:nvSpPr>
          <p:cNvPr id="25604"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2E6EE18B-D166-4D0B-9AAF-EEEBCC04BADE}" type="slidenum">
              <a:rPr lang="de-DE" altLang="de-DE" sz="1400" smtClean="0">
                <a:solidFill>
                  <a:srgbClr val="777777"/>
                </a:solidFill>
              </a:rPr>
              <a:pPr>
                <a:spcBef>
                  <a:spcPct val="0"/>
                </a:spcBef>
                <a:buClrTx/>
                <a:buFontTx/>
                <a:buNone/>
              </a:pPr>
              <a:t>18</a:t>
            </a:fld>
            <a:endParaRPr lang="de-DE" altLang="de-DE" sz="1400">
              <a:solidFill>
                <a:srgbClr val="777777"/>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2078038" y="620713"/>
            <a:ext cx="3941762" cy="457200"/>
          </a:xfrm>
        </p:spPr>
        <p:txBody>
          <a:bodyPr/>
          <a:lstStyle/>
          <a:p>
            <a:r>
              <a:rPr lang="de-DE" altLang="de-DE"/>
              <a:t>Warum Ausbildung bei MUNIP?</a:t>
            </a:r>
          </a:p>
        </p:txBody>
      </p:sp>
      <p:sp>
        <p:nvSpPr>
          <p:cNvPr id="26627" name="Inhaltsplatzhalter 2"/>
          <p:cNvSpPr>
            <a:spLocks noGrp="1"/>
          </p:cNvSpPr>
          <p:nvPr>
            <p:ph idx="1"/>
          </p:nvPr>
        </p:nvSpPr>
        <p:spPr>
          <a:xfrm>
            <a:off x="755650" y="1412875"/>
            <a:ext cx="7848600" cy="4724400"/>
          </a:xfrm>
        </p:spPr>
        <p:txBody>
          <a:bodyPr/>
          <a:lstStyle/>
          <a:p>
            <a:r>
              <a:rPr lang="de-DE" altLang="de-DE" sz="2000" b="1"/>
              <a:t>Hohe Qualität</a:t>
            </a:r>
          </a:p>
          <a:p>
            <a:r>
              <a:rPr lang="de-DE" altLang="de-DE" sz="2000"/>
              <a:t>•	Dozentinnen sind PraktikerInnen mit Forschungsbezug</a:t>
            </a:r>
          </a:p>
          <a:p>
            <a:r>
              <a:rPr lang="de-DE" altLang="de-DE" sz="2000"/>
              <a:t>•	Selbsterfahrung mit Konzept in Kleingruppen</a:t>
            </a:r>
          </a:p>
          <a:p>
            <a:r>
              <a:rPr lang="de-DE" altLang="de-DE" sz="2000"/>
              <a:t>•	Aktualität der Inhalte und schnelle Einarbeitung von neuen Erkenntnissen - Schnelle Dissemination</a:t>
            </a:r>
          </a:p>
          <a:p>
            <a:r>
              <a:rPr lang="de-DE" altLang="de-DE" sz="2000"/>
              <a:t>•	Zusätzliche Qualitätssicherung durch Zertifizierung durch die Deutsche Gesellschaft für Psychologie und den Verband universitärer Ausbildungsinstitute „unith“</a:t>
            </a:r>
          </a:p>
          <a:p>
            <a:endParaRPr lang="de-DE" altLang="de-DE" sz="2000"/>
          </a:p>
          <a:p>
            <a:endParaRPr lang="de-DE" altLang="de-DE" sz="2000"/>
          </a:p>
          <a:p>
            <a:endParaRPr lang="de-DE" altLang="de-DE" sz="2000"/>
          </a:p>
          <a:p>
            <a:endParaRPr lang="de-DE" altLang="de-DE" sz="2000"/>
          </a:p>
        </p:txBody>
      </p:sp>
      <p:sp>
        <p:nvSpPr>
          <p:cNvPr id="2662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583DBE81-4989-46EA-BC31-1B5F54655CCA}" type="slidenum">
              <a:rPr lang="de-DE" altLang="de-DE" sz="1400" smtClean="0">
                <a:solidFill>
                  <a:srgbClr val="777777"/>
                </a:solidFill>
              </a:rPr>
              <a:pPr>
                <a:spcBef>
                  <a:spcPct val="0"/>
                </a:spcBef>
                <a:buClrTx/>
                <a:buFontTx/>
                <a:buNone/>
              </a:pPr>
              <a:t>19</a:t>
            </a:fld>
            <a:endParaRPr lang="de-DE" altLang="de-DE" sz="1400">
              <a:solidFill>
                <a:srgbClr val="777777"/>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22BE761A-48FD-4541-8DF8-0FBF7FB651AF}" type="slidenum">
              <a:rPr lang="de-DE" altLang="de-DE" sz="1400" smtClean="0">
                <a:solidFill>
                  <a:srgbClr val="777777"/>
                </a:solidFill>
              </a:rPr>
              <a:pPr>
                <a:spcBef>
                  <a:spcPct val="0"/>
                </a:spcBef>
                <a:buClrTx/>
                <a:buFontTx/>
                <a:buNone/>
              </a:pPr>
              <a:t>2</a:t>
            </a:fld>
            <a:endParaRPr lang="de-DE" altLang="de-DE" sz="1400">
              <a:solidFill>
                <a:srgbClr val="777777"/>
              </a:solidFill>
            </a:endParaRPr>
          </a:p>
        </p:txBody>
      </p:sp>
      <p:sp>
        <p:nvSpPr>
          <p:cNvPr id="13315" name="Rectangle 2"/>
          <p:cNvSpPr>
            <a:spLocks noGrp="1" noChangeArrowheads="1"/>
          </p:cNvSpPr>
          <p:nvPr>
            <p:ph type="title"/>
          </p:nvPr>
        </p:nvSpPr>
        <p:spPr/>
        <p:txBody>
          <a:bodyPr/>
          <a:lstStyle/>
          <a:p>
            <a:pPr eaLnBrk="1" hangingPunct="1"/>
            <a:r>
              <a:rPr lang="de-DE" altLang="de-DE"/>
              <a:t>Eckdaten</a:t>
            </a:r>
          </a:p>
        </p:txBody>
      </p:sp>
      <p:sp>
        <p:nvSpPr>
          <p:cNvPr id="13316" name="Rectangle 3"/>
          <p:cNvSpPr>
            <a:spLocks noGrp="1" noChangeArrowheads="1"/>
          </p:cNvSpPr>
          <p:nvPr>
            <p:ph type="body" idx="1"/>
          </p:nvPr>
        </p:nvSpPr>
        <p:spPr>
          <a:xfrm>
            <a:off x="755650" y="1412875"/>
            <a:ext cx="7848600" cy="4699000"/>
          </a:xfrm>
        </p:spPr>
        <p:txBody>
          <a:bodyPr/>
          <a:lstStyle/>
          <a:p>
            <a:pPr marL="0" indent="0" eaLnBrk="1" hangingPunct="1"/>
            <a:r>
              <a:rPr lang="de-DE" altLang="de-DE" sz="2000" dirty="0"/>
              <a:t>Die Ausbildung zum/zur Psychologischen Psychotherapeuten/in bei MUNIP erfolgt mit der Vertiefung in Verhaltenstherapie. Der Beginn ist jährlich jeweils im Oktober, pro Jahr gibt es einen Zug mit i.d.R. 15 Teilnehmern. Die Ausbildung erfolgt in Vollzeit und dauert mindestens 3 Jahre, erfahrungsgemäß mindestens 3,5 Jahre (mit Vorlauf zur Prüfungsanmeldung). Auch eine etwas längere Ausbildungsdauer stellt kein prinzipielles Problem dar. Die Theorieseminare (insgesamt ca.</a:t>
            </a:r>
            <a:r>
              <a:rPr lang="de-DE" altLang="de-DE" sz="2000" dirty="0">
                <a:solidFill>
                  <a:srgbClr val="FF0000"/>
                </a:solidFill>
              </a:rPr>
              <a:t> </a:t>
            </a:r>
            <a:r>
              <a:rPr lang="de-DE" altLang="de-DE" sz="2000" dirty="0"/>
              <a:t>45 Seminare, teils auch Ein-Tages-Seminare ) finden immer freitags von 14.30-21 Uhr und samstags 9-18 Uhr statt. </a:t>
            </a:r>
          </a:p>
          <a:p>
            <a:pPr marL="0" indent="0" eaLnBrk="1" hangingPunct="1"/>
            <a:r>
              <a:rPr lang="de-DE" altLang="de-DE" sz="2000" dirty="0"/>
              <a:t>Hinzu kommen 7 Wochenenden Selbsterfahrung in der Gruppe:  hierfür wird die Kohorte geteilt, damit eine angemessene Größe der Gruppe ein produktives Arbeiten ermöglicht.</a:t>
            </a:r>
          </a:p>
          <a:p>
            <a:pPr marL="0" indent="0" eaLnBrk="1" hangingPunct="1"/>
            <a:endParaRPr lang="de-DE" altLang="de-DE" sz="2000" dirty="0"/>
          </a:p>
          <a:p>
            <a:pPr marL="0" indent="0" eaLnBrk="1" hangingPunct="1"/>
            <a:endParaRPr lang="de-DE" altLang="de-DE" sz="20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2078038" y="620713"/>
            <a:ext cx="3941762" cy="457200"/>
          </a:xfrm>
        </p:spPr>
        <p:txBody>
          <a:bodyPr/>
          <a:lstStyle/>
          <a:p>
            <a:r>
              <a:rPr lang="de-DE" altLang="de-DE"/>
              <a:t>Warum Ausbildung bei MUNIP?</a:t>
            </a:r>
          </a:p>
        </p:txBody>
      </p:sp>
      <p:sp>
        <p:nvSpPr>
          <p:cNvPr id="26627" name="Inhaltsplatzhalter 2"/>
          <p:cNvSpPr>
            <a:spLocks noGrp="1"/>
          </p:cNvSpPr>
          <p:nvPr>
            <p:ph idx="1"/>
          </p:nvPr>
        </p:nvSpPr>
        <p:spPr>
          <a:xfrm>
            <a:off x="755650" y="1412875"/>
            <a:ext cx="7848600" cy="4724400"/>
          </a:xfrm>
        </p:spPr>
        <p:txBody>
          <a:bodyPr/>
          <a:lstStyle/>
          <a:p>
            <a:r>
              <a:rPr lang="de-DE" altLang="de-DE" sz="2000" b="1" dirty="0"/>
              <a:t>Nachhaltige Unterstützung</a:t>
            </a:r>
          </a:p>
          <a:p>
            <a:r>
              <a:rPr lang="de-DE" altLang="de-DE" sz="2000" dirty="0"/>
              <a:t>•	alle PatientInnen, die Ihnen zur Behandlung in der praktischen Ausbildung vorgeschlagen werden, wurden zuvor von Approbierten PsychotherapeutInnen gesehen und es wurde ein Kurzbericht erstellt, der für Sie verfügbar ist </a:t>
            </a:r>
          </a:p>
          <a:p>
            <a:pPr>
              <a:buFont typeface="Arial" panose="020B0604020202020204" pitchFamily="34" charset="0"/>
              <a:buChar char="•"/>
            </a:pPr>
            <a:r>
              <a:rPr lang="de-DE" altLang="de-DE" sz="2000" dirty="0"/>
              <a:t>Ein Hintergrunddienst ist zu den Ambulanzzeiten telefonisch für Fragen in Bezug auf Krisen etc. erreichbar</a:t>
            </a:r>
          </a:p>
          <a:p>
            <a:pPr>
              <a:buFont typeface="Arial" panose="020B0604020202020204" pitchFamily="34" charset="0"/>
              <a:buChar char="•"/>
            </a:pPr>
            <a:r>
              <a:rPr lang="de-DE" altLang="de-DE" sz="2000" dirty="0"/>
              <a:t>Es gibt zwei Arbeitsräume mit PC-Arbeitsplätzen für die TherapeutInnen </a:t>
            </a:r>
          </a:p>
          <a:p>
            <a:pPr>
              <a:buFont typeface="Arial" panose="020B0604020202020204" pitchFamily="34" charset="0"/>
              <a:buChar char="•"/>
            </a:pPr>
            <a:r>
              <a:rPr lang="de-DE" altLang="de-DE" sz="2000" dirty="0"/>
              <a:t>Eine starke und als sehr unterstützend erlebte Ressource ist die hohe Präsenz und Ansprechbarkeit von MitarbeiterInnen in der Ambulanz. Diese ist natürlich auch nur mit einem gewissen Kostenaufwand realisierbar. </a:t>
            </a:r>
          </a:p>
          <a:p>
            <a:pPr>
              <a:buFont typeface="Arial" panose="020B0604020202020204" pitchFamily="34" charset="0"/>
              <a:buChar char="•"/>
            </a:pPr>
            <a:endParaRPr lang="de-DE" altLang="de-DE" sz="2000" dirty="0"/>
          </a:p>
          <a:p>
            <a:endParaRPr lang="de-DE" altLang="de-DE" sz="2000" dirty="0"/>
          </a:p>
          <a:p>
            <a:endParaRPr lang="de-DE" altLang="de-DE" sz="2000" dirty="0"/>
          </a:p>
          <a:p>
            <a:endParaRPr lang="de-DE" altLang="de-DE" sz="2000" dirty="0"/>
          </a:p>
        </p:txBody>
      </p:sp>
      <p:sp>
        <p:nvSpPr>
          <p:cNvPr id="2662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583DBE81-4989-46EA-BC31-1B5F54655CCA}" type="slidenum">
              <a:rPr lang="de-DE" altLang="de-DE" sz="1400" smtClean="0">
                <a:solidFill>
                  <a:srgbClr val="777777"/>
                </a:solidFill>
              </a:rPr>
              <a:pPr>
                <a:spcBef>
                  <a:spcPct val="0"/>
                </a:spcBef>
                <a:buClrTx/>
                <a:buFontTx/>
                <a:buNone/>
              </a:pPr>
              <a:t>20</a:t>
            </a:fld>
            <a:endParaRPr lang="de-DE" altLang="de-DE" sz="1400">
              <a:solidFill>
                <a:srgbClr val="777777"/>
              </a:solidFill>
            </a:endParaRPr>
          </a:p>
        </p:txBody>
      </p:sp>
    </p:spTree>
    <p:extLst>
      <p:ext uri="{BB962C8B-B14F-4D97-AF65-F5344CB8AC3E}">
        <p14:creationId xmlns:p14="http://schemas.microsoft.com/office/powerpoint/2010/main" val="329032601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2078038" y="620713"/>
            <a:ext cx="3941762" cy="457200"/>
          </a:xfrm>
        </p:spPr>
        <p:txBody>
          <a:bodyPr/>
          <a:lstStyle/>
          <a:p>
            <a:r>
              <a:rPr lang="de-DE" altLang="de-DE"/>
              <a:t>Warum Ausbildung bei MUNIP?</a:t>
            </a:r>
          </a:p>
        </p:txBody>
      </p:sp>
      <p:sp>
        <p:nvSpPr>
          <p:cNvPr id="26627" name="Inhaltsplatzhalter 2"/>
          <p:cNvSpPr>
            <a:spLocks noGrp="1"/>
          </p:cNvSpPr>
          <p:nvPr>
            <p:ph idx="1"/>
          </p:nvPr>
        </p:nvSpPr>
        <p:spPr>
          <a:xfrm>
            <a:off x="755650" y="1412875"/>
            <a:ext cx="7848600" cy="4724400"/>
          </a:xfrm>
        </p:spPr>
        <p:txBody>
          <a:bodyPr/>
          <a:lstStyle/>
          <a:p>
            <a:r>
              <a:rPr lang="de-DE" altLang="de-DE" sz="2000" b="1" dirty="0"/>
              <a:t>Zusatzseminare </a:t>
            </a:r>
          </a:p>
          <a:p>
            <a:r>
              <a:rPr lang="de-DE" altLang="de-DE" sz="2000" dirty="0"/>
              <a:t>•	jährlich mindesten ein bis zwei kostenfreie, außercurriculare Zusatzseminare</a:t>
            </a:r>
          </a:p>
          <a:p>
            <a:pPr>
              <a:buFont typeface="Arial" panose="020B0604020202020204" pitchFamily="34" charset="0"/>
              <a:buChar char="•"/>
            </a:pPr>
            <a:r>
              <a:rPr lang="de-DE" altLang="de-DE" sz="2000" dirty="0"/>
              <a:t>die DozentInnen sind wie auch in der curricularen Lehre teil bundesweit renommierte ExpertInnen, die selten im Ausbildungskontext lehren </a:t>
            </a:r>
          </a:p>
          <a:p>
            <a:pPr>
              <a:buFont typeface="Arial" panose="020B0604020202020204" pitchFamily="34" charset="0"/>
              <a:buChar char="•"/>
            </a:pPr>
            <a:endParaRPr lang="de-DE" altLang="de-DE" sz="2000" dirty="0"/>
          </a:p>
          <a:p>
            <a:endParaRPr lang="de-DE" altLang="de-DE" sz="2000" dirty="0"/>
          </a:p>
          <a:p>
            <a:endParaRPr lang="de-DE" altLang="de-DE" sz="2000" dirty="0"/>
          </a:p>
          <a:p>
            <a:endParaRPr lang="de-DE" altLang="de-DE" sz="2000" dirty="0"/>
          </a:p>
        </p:txBody>
      </p:sp>
      <p:sp>
        <p:nvSpPr>
          <p:cNvPr id="2662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583DBE81-4989-46EA-BC31-1B5F54655CCA}" type="slidenum">
              <a:rPr lang="de-DE" altLang="de-DE" sz="1400" smtClean="0">
                <a:solidFill>
                  <a:srgbClr val="777777"/>
                </a:solidFill>
              </a:rPr>
              <a:pPr>
                <a:spcBef>
                  <a:spcPct val="0"/>
                </a:spcBef>
                <a:buClrTx/>
                <a:buFontTx/>
                <a:buNone/>
              </a:pPr>
              <a:t>21</a:t>
            </a:fld>
            <a:endParaRPr lang="de-DE" altLang="de-DE" sz="1400">
              <a:solidFill>
                <a:srgbClr val="777777"/>
              </a:solidFill>
            </a:endParaRPr>
          </a:p>
        </p:txBody>
      </p:sp>
    </p:spTree>
    <p:extLst>
      <p:ext uri="{BB962C8B-B14F-4D97-AF65-F5344CB8AC3E}">
        <p14:creationId xmlns:p14="http://schemas.microsoft.com/office/powerpoint/2010/main" val="18493726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2078038" y="620713"/>
            <a:ext cx="3941762" cy="457200"/>
          </a:xfrm>
        </p:spPr>
        <p:txBody>
          <a:bodyPr/>
          <a:lstStyle/>
          <a:p>
            <a:r>
              <a:rPr lang="de-DE" altLang="de-DE"/>
              <a:t>Interesse?</a:t>
            </a:r>
          </a:p>
        </p:txBody>
      </p:sp>
      <p:sp>
        <p:nvSpPr>
          <p:cNvPr id="22531" name="Inhaltsplatzhalter 2"/>
          <p:cNvSpPr>
            <a:spLocks noGrp="1"/>
          </p:cNvSpPr>
          <p:nvPr>
            <p:ph idx="1"/>
          </p:nvPr>
        </p:nvSpPr>
        <p:spPr>
          <a:xfrm>
            <a:off x="755650" y="1412875"/>
            <a:ext cx="7969250" cy="4724400"/>
          </a:xfrm>
        </p:spPr>
        <p:txBody>
          <a:bodyPr/>
          <a:lstStyle/>
          <a:p>
            <a:pPr>
              <a:defRPr/>
            </a:pPr>
            <a:r>
              <a:rPr lang="de-DE" altLang="de-DE" sz="2000" b="1" dirty="0"/>
              <a:t>Wir freuen uns auf Ihre Bewerbung!</a:t>
            </a:r>
          </a:p>
          <a:p>
            <a:pPr marL="0" indent="0">
              <a:defRPr/>
            </a:pPr>
            <a:r>
              <a:rPr lang="de-DE" altLang="de-DE" sz="2000" dirty="0"/>
              <a:t>Sie können bei Fragen jederzeit auf uns zukommen:</a:t>
            </a:r>
          </a:p>
          <a:p>
            <a:pPr indent="12700">
              <a:defRPr/>
            </a:pPr>
            <a:r>
              <a:rPr lang="de-DE" altLang="de-DE" sz="2000" dirty="0"/>
              <a:t>MUNIP – Münchner Institut für Psychologische Psychotherapieausbildung</a:t>
            </a:r>
          </a:p>
          <a:p>
            <a:pPr indent="12700">
              <a:defRPr/>
            </a:pPr>
            <a:r>
              <a:rPr lang="de-DE" altLang="de-DE" sz="2000" dirty="0">
                <a:hlinkClick r:id="rId3"/>
              </a:rPr>
              <a:t>http://www.psy.lmu.de/munip/</a:t>
            </a:r>
            <a:r>
              <a:rPr lang="de-DE" altLang="de-DE" sz="2000" dirty="0"/>
              <a:t> </a:t>
            </a:r>
          </a:p>
          <a:p>
            <a:pPr indent="12700">
              <a:defRPr/>
            </a:pPr>
            <a:r>
              <a:rPr lang="de-DE" altLang="de-DE" sz="2000" dirty="0"/>
              <a:t>Leopoldstr. 44</a:t>
            </a:r>
            <a:br>
              <a:rPr lang="de-DE" altLang="de-DE" sz="2000" dirty="0"/>
            </a:br>
            <a:r>
              <a:rPr lang="de-DE" altLang="de-DE" sz="2000" dirty="0"/>
              <a:t>80802 München</a:t>
            </a:r>
            <a:br>
              <a:rPr lang="de-DE" altLang="de-DE" sz="2000" dirty="0"/>
            </a:br>
            <a:r>
              <a:rPr lang="de-DE" altLang="de-DE" sz="2000" dirty="0">
                <a:hlinkClick r:id="rId4"/>
              </a:rPr>
              <a:t>munip@psy.lmu.de</a:t>
            </a:r>
            <a:endParaRPr lang="de-DE" altLang="de-DE" sz="2000" dirty="0"/>
          </a:p>
          <a:p>
            <a:pPr indent="12700">
              <a:defRPr/>
            </a:pPr>
            <a:r>
              <a:rPr lang="de-DE" altLang="de-DE" sz="2000" dirty="0"/>
              <a:t>Tel. </a:t>
            </a:r>
            <a:r>
              <a:rPr lang="de-DE" sz="2000" dirty="0"/>
              <a:t>089 - 2180 72518</a:t>
            </a:r>
          </a:p>
          <a:p>
            <a:pPr indent="12700">
              <a:defRPr/>
            </a:pPr>
            <a:endParaRPr lang="de-DE" altLang="de-DE" sz="2000" dirty="0"/>
          </a:p>
          <a:p>
            <a:pPr marL="0" indent="0">
              <a:defRPr/>
            </a:pPr>
            <a:r>
              <a:rPr lang="de-DE" altLang="de-DE" sz="1800" dirty="0"/>
              <a:t>Gerne vereinbaren wir mit Ihnen bei speziellen Fragen einen persönlichen oder telefonischen Beratungstermin bzw. – ab </a:t>
            </a:r>
            <a:r>
              <a:rPr lang="de-DE" altLang="de-DE" sz="1800" dirty="0" err="1"/>
              <a:t>jetzte</a:t>
            </a:r>
            <a:r>
              <a:rPr lang="de-DE" altLang="de-DE" sz="1800" dirty="0"/>
              <a:t> für den Beginn Oktober 2023 - einen Termin für ein Auswahl-gespräch, bei dem auch etwas Zeit für die Beantwortung von Fragen eingeräumt ist. </a:t>
            </a:r>
          </a:p>
          <a:p>
            <a:pPr>
              <a:defRPr/>
            </a:pPr>
            <a:endParaRPr lang="de-DE" altLang="de-DE" sz="2000" dirty="0"/>
          </a:p>
          <a:p>
            <a:pPr>
              <a:defRPr/>
            </a:pPr>
            <a:endParaRPr lang="de-DE" altLang="de-DE" sz="2000" dirty="0"/>
          </a:p>
        </p:txBody>
      </p:sp>
      <p:sp>
        <p:nvSpPr>
          <p:cNvPr id="27652"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33FD66E5-C5F1-4658-804D-C6CD4B2C5A11}" type="slidenum">
              <a:rPr lang="de-DE" altLang="de-DE" sz="1400" smtClean="0">
                <a:solidFill>
                  <a:srgbClr val="777777"/>
                </a:solidFill>
              </a:rPr>
              <a:pPr>
                <a:spcBef>
                  <a:spcPct val="0"/>
                </a:spcBef>
                <a:buClrTx/>
                <a:buFontTx/>
                <a:buNone/>
              </a:pPr>
              <a:t>22</a:t>
            </a:fld>
            <a:endParaRPr lang="de-DE" altLang="de-DE" sz="1400">
              <a:solidFill>
                <a:srgbClr val="777777"/>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891776C0-9A15-4387-8E59-B7FB617A7E35}" type="slidenum">
              <a:rPr lang="de-DE" altLang="de-DE" sz="1400" smtClean="0">
                <a:solidFill>
                  <a:srgbClr val="777777"/>
                </a:solidFill>
              </a:rPr>
              <a:pPr>
                <a:spcBef>
                  <a:spcPct val="0"/>
                </a:spcBef>
                <a:buClrTx/>
                <a:buFontTx/>
                <a:buNone/>
              </a:pPr>
              <a:t>3</a:t>
            </a:fld>
            <a:endParaRPr lang="de-DE" altLang="de-DE" sz="1400">
              <a:solidFill>
                <a:srgbClr val="777777"/>
              </a:solidFill>
            </a:endParaRPr>
          </a:p>
        </p:txBody>
      </p:sp>
      <p:sp>
        <p:nvSpPr>
          <p:cNvPr id="14339" name="Rectangle 2"/>
          <p:cNvSpPr>
            <a:spLocks noGrp="1" noChangeArrowheads="1"/>
          </p:cNvSpPr>
          <p:nvPr>
            <p:ph type="title"/>
          </p:nvPr>
        </p:nvSpPr>
        <p:spPr/>
        <p:txBody>
          <a:bodyPr/>
          <a:lstStyle/>
          <a:p>
            <a:pPr eaLnBrk="1" hangingPunct="1"/>
            <a:r>
              <a:rPr lang="de-DE" altLang="de-DE"/>
              <a:t>Eckdaten</a:t>
            </a:r>
          </a:p>
        </p:txBody>
      </p:sp>
      <p:sp>
        <p:nvSpPr>
          <p:cNvPr id="14340" name="Rectangle 3"/>
          <p:cNvSpPr>
            <a:spLocks noGrp="1" noChangeArrowheads="1"/>
          </p:cNvSpPr>
          <p:nvPr>
            <p:ph type="body" idx="1"/>
          </p:nvPr>
        </p:nvSpPr>
        <p:spPr>
          <a:xfrm>
            <a:off x="755650" y="1412874"/>
            <a:ext cx="7848600" cy="4824437"/>
          </a:xfrm>
        </p:spPr>
        <p:txBody>
          <a:bodyPr/>
          <a:lstStyle/>
          <a:p>
            <a:pPr marL="0" indent="0" eaLnBrk="1" hangingPunct="1"/>
            <a:r>
              <a:rPr lang="de-DE" altLang="de-DE" sz="2000" dirty="0"/>
              <a:t>Für die praktische Tätigkeit besteht eine Vielzahl von Kooperationen mit Kliniken, anderen Einrichtungen und Praxen.  In einigen Einrichtungen kann über die praktische Tätigkeit hinaus </a:t>
            </a:r>
            <a:r>
              <a:rPr lang="de-DE" altLang="de-DE" sz="2000" i="1" dirty="0"/>
              <a:t>prinzipiell</a:t>
            </a:r>
            <a:r>
              <a:rPr lang="de-DE" altLang="de-DE" sz="2000" dirty="0"/>
              <a:t> auch Forschungs-tätigkeit ausgeführt werden. Diese Forschungstätigkeit kann zwar nicht als praktische Tätigkeit für die Ausbildung anerkannt werden, aber hier können z.B. wichtige Kontakte geknüpft und eine Weiterarbeit an wiss. Themen angebahnt werden.</a:t>
            </a:r>
          </a:p>
          <a:p>
            <a:pPr marL="0" indent="0" eaLnBrk="1" hangingPunct="1"/>
            <a:r>
              <a:rPr lang="de-DE" altLang="de-DE" sz="2000" dirty="0"/>
              <a:t>Zudem bieten manche mit MUNIP kooperierenden Einrichtungen den PsychotherapeutInnen in Ausbildung eine Zeitstruktur an, die die Weiterarbeit an der persönlichen wissenschaftlichen Qualifikation erleichtert.</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891776C0-9A15-4387-8E59-B7FB617A7E35}" type="slidenum">
              <a:rPr lang="de-DE" altLang="de-DE" sz="1400" smtClean="0">
                <a:solidFill>
                  <a:srgbClr val="777777"/>
                </a:solidFill>
              </a:rPr>
              <a:pPr>
                <a:spcBef>
                  <a:spcPct val="0"/>
                </a:spcBef>
                <a:buClrTx/>
                <a:buFontTx/>
                <a:buNone/>
              </a:pPr>
              <a:t>4</a:t>
            </a:fld>
            <a:endParaRPr lang="de-DE" altLang="de-DE" sz="1400">
              <a:solidFill>
                <a:srgbClr val="777777"/>
              </a:solidFill>
            </a:endParaRPr>
          </a:p>
        </p:txBody>
      </p:sp>
      <p:sp>
        <p:nvSpPr>
          <p:cNvPr id="14339" name="Rectangle 2"/>
          <p:cNvSpPr>
            <a:spLocks noGrp="1" noChangeArrowheads="1"/>
          </p:cNvSpPr>
          <p:nvPr>
            <p:ph type="title"/>
          </p:nvPr>
        </p:nvSpPr>
        <p:spPr/>
        <p:txBody>
          <a:bodyPr/>
          <a:lstStyle/>
          <a:p>
            <a:pPr eaLnBrk="1" hangingPunct="1"/>
            <a:r>
              <a:rPr lang="de-DE" altLang="de-DE"/>
              <a:t>Eckdaten</a:t>
            </a:r>
          </a:p>
        </p:txBody>
      </p:sp>
      <p:sp>
        <p:nvSpPr>
          <p:cNvPr id="14340" name="Rectangle 3"/>
          <p:cNvSpPr>
            <a:spLocks noGrp="1" noChangeArrowheads="1"/>
          </p:cNvSpPr>
          <p:nvPr>
            <p:ph type="body" idx="1"/>
          </p:nvPr>
        </p:nvSpPr>
        <p:spPr>
          <a:xfrm>
            <a:off x="755650" y="1412874"/>
            <a:ext cx="7848600" cy="4824437"/>
          </a:xfrm>
        </p:spPr>
        <p:txBody>
          <a:bodyPr/>
          <a:lstStyle/>
          <a:p>
            <a:pPr marL="0" indent="0" eaLnBrk="1" hangingPunct="1"/>
            <a:r>
              <a:rPr lang="de-DE" altLang="de-DE" sz="2000" dirty="0"/>
              <a:t>Prinzipiell ist es für den Lernerfolg mit Abstand am sinnvollsten, die praktischen Tätigkeiten in der ersten Hälfte der Ausbildung abzuleisten. Das bedeutet auch, dass die Aufnahme der Arbeit an einer Promotion i.d.R. erst ab der Hälfte der Ausbildung realistisch und sinnvoll ist. </a:t>
            </a:r>
          </a:p>
        </p:txBody>
      </p:sp>
    </p:spTree>
    <p:extLst>
      <p:ext uri="{BB962C8B-B14F-4D97-AF65-F5344CB8AC3E}">
        <p14:creationId xmlns:p14="http://schemas.microsoft.com/office/powerpoint/2010/main" val="34325382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e-DE" altLang="de-DE"/>
              <a:t>Curriculum</a:t>
            </a:r>
          </a:p>
        </p:txBody>
      </p:sp>
      <p:sp>
        <p:nvSpPr>
          <p:cNvPr id="15363" name="Inhaltsplatzhalter 2"/>
          <p:cNvSpPr>
            <a:spLocks noGrp="1"/>
          </p:cNvSpPr>
          <p:nvPr>
            <p:ph idx="1"/>
          </p:nvPr>
        </p:nvSpPr>
        <p:spPr>
          <a:xfrm>
            <a:off x="755650" y="1412875"/>
            <a:ext cx="7848600" cy="4724400"/>
          </a:xfrm>
        </p:spPr>
        <p:txBody>
          <a:bodyPr/>
          <a:lstStyle/>
          <a:p>
            <a:pPr marL="1588" indent="0" eaLnBrk="1" hangingPunct="1"/>
            <a:r>
              <a:rPr lang="de-DE" altLang="de-DE" sz="2000" dirty="0"/>
              <a:t>In der Frühphase der theoretischen Ausbildung steht ein „Basic Skills Training“ im Vordergrund, in dem Grundtechniken der Gesprächsführung und basale therapeutische Techniken praktisch trainiert werden. </a:t>
            </a:r>
          </a:p>
          <a:p>
            <a:pPr marL="1588" indent="0" eaLnBrk="1" hangingPunct="1"/>
            <a:r>
              <a:rPr lang="de-DE" altLang="de-DE" sz="2000" dirty="0"/>
              <a:t>Zudem geben leitende Psycholog/innen Kurzseminare als Einführung in die Klinikarbeit, um die Teilnehmer gut für die praktische Tätigkeit in der Psychiatrie bzw. Psychosomatik vorzubereiten. „Grundlageninhalte“, die in der Ausbildungs- und Prüfungsverordnung vorgeschrieben sind, werden fast durchweg in die störungsspezifischen Seminare integriert, um so die Verbindung mit der praktischen Arbeit zu stärken.</a:t>
            </a:r>
          </a:p>
        </p:txBody>
      </p:sp>
      <p:sp>
        <p:nvSpPr>
          <p:cNvPr id="15364"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1781F279-4CA0-4678-86E2-B74946E2CCCC}" type="slidenum">
              <a:rPr lang="de-DE" altLang="de-DE" sz="1400" smtClean="0">
                <a:solidFill>
                  <a:srgbClr val="777777"/>
                </a:solidFill>
              </a:rPr>
              <a:pPr>
                <a:spcBef>
                  <a:spcPct val="0"/>
                </a:spcBef>
                <a:buClrTx/>
                <a:buFontTx/>
                <a:buNone/>
              </a:pPr>
              <a:t>5</a:t>
            </a:fld>
            <a:endParaRPr lang="de-DE" altLang="de-DE" sz="1400">
              <a:solidFill>
                <a:srgbClr val="777777"/>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e-DE" altLang="de-DE"/>
              <a:t>Curriculum</a:t>
            </a:r>
          </a:p>
        </p:txBody>
      </p:sp>
      <p:sp>
        <p:nvSpPr>
          <p:cNvPr id="16387" name="Inhaltsplatzhalter 2"/>
          <p:cNvSpPr>
            <a:spLocks noGrp="1"/>
          </p:cNvSpPr>
          <p:nvPr>
            <p:ph idx="1"/>
          </p:nvPr>
        </p:nvSpPr>
        <p:spPr>
          <a:xfrm>
            <a:off x="755650" y="1412875"/>
            <a:ext cx="7848600" cy="4724400"/>
          </a:xfrm>
        </p:spPr>
        <p:txBody>
          <a:bodyPr/>
          <a:lstStyle/>
          <a:p>
            <a:pPr marL="1588" indent="0" eaLnBrk="1" hangingPunct="1"/>
            <a:r>
              <a:rPr lang="de-DE" altLang="de-DE" sz="2000" dirty="0"/>
              <a:t>Besondere interaktionelle Herausforderungen in der Therapie, die zum Beispiel durch komorbide Achse-II-Störungen bzw. akzentuierte Persönlichkeitszüge entstehen können, sollen explizit in die Ausbildung miteinbezogen werden. </a:t>
            </a:r>
          </a:p>
          <a:p>
            <a:pPr marL="1588" indent="0" eaLnBrk="1" hangingPunct="1"/>
            <a:r>
              <a:rPr lang="de-DE" altLang="de-DE" sz="2000" dirty="0"/>
              <a:t>Durch den Input erfahrener Therapeuten als Dozenten sollen die Teilnehmer/innen möglichst gut auf den Umgang mit solchen Schwierigkeiten vorbereitet werden. Ein Teil der Selbsterfahrung dient dem Erwerb der Fähigkeit, eigene Reaktionen auf den/die </a:t>
            </a:r>
            <a:r>
              <a:rPr lang="de-DE" altLang="de-DE" sz="2000" dirty="0" err="1"/>
              <a:t>PatientIn</a:t>
            </a:r>
            <a:r>
              <a:rPr lang="de-DE" altLang="de-DE" sz="2000" dirty="0"/>
              <a:t> zu erkennen und zu verarbeiten („fallbezogene SE“).</a:t>
            </a:r>
          </a:p>
        </p:txBody>
      </p:sp>
      <p:sp>
        <p:nvSpPr>
          <p:cNvPr id="16388"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005DD268-8E19-40B3-BA67-E580C82DFC86}" type="slidenum">
              <a:rPr lang="de-DE" altLang="de-DE" sz="1400" smtClean="0">
                <a:solidFill>
                  <a:srgbClr val="777777"/>
                </a:solidFill>
              </a:rPr>
              <a:pPr>
                <a:spcBef>
                  <a:spcPct val="0"/>
                </a:spcBef>
                <a:buClrTx/>
                <a:buFontTx/>
                <a:buNone/>
              </a:pPr>
              <a:t>6</a:t>
            </a:fld>
            <a:endParaRPr lang="de-DE" altLang="de-DE" sz="1400">
              <a:solidFill>
                <a:srgbClr val="777777"/>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2078038" y="655638"/>
            <a:ext cx="3941762" cy="457200"/>
          </a:xfrm>
        </p:spPr>
        <p:txBody>
          <a:bodyPr/>
          <a:lstStyle/>
          <a:p>
            <a:r>
              <a:rPr lang="de-DE" altLang="de-DE"/>
              <a:t>Besonderheiten der Ausbildung</a:t>
            </a:r>
          </a:p>
        </p:txBody>
      </p:sp>
      <p:sp>
        <p:nvSpPr>
          <p:cNvPr id="17411" name="Inhaltsplatzhalter 2"/>
          <p:cNvSpPr>
            <a:spLocks noGrp="1"/>
          </p:cNvSpPr>
          <p:nvPr>
            <p:ph idx="1"/>
          </p:nvPr>
        </p:nvSpPr>
        <p:spPr>
          <a:xfrm>
            <a:off x="755650" y="1412875"/>
            <a:ext cx="7848600" cy="4724400"/>
          </a:xfrm>
        </p:spPr>
        <p:txBody>
          <a:bodyPr/>
          <a:lstStyle/>
          <a:p>
            <a:pPr marL="0" indent="0"/>
            <a:r>
              <a:rPr lang="de-DE" altLang="de-DE" sz="2000" dirty="0"/>
              <a:t>Neben der theoretischen und praktischen Ausbildung und der praktischen Tätigkeit stellt die Selbsterfahrung einen elementaren Teil der Ausbildung dar. Die Selbsterfahrung erfolgt nach einem durchdachten Curriculum unter ständigem Bezug auf den Zweck der Ausbildung – so soll gewährleistet werden, dass sie tatsächlich dem Ausbildungsziel und damit auch Ihnen zugute kommt. Dafür sollen unter Anderem sogenannte „</a:t>
            </a:r>
            <a:r>
              <a:rPr lang="de-DE" altLang="de-DE" sz="2000" dirty="0" err="1"/>
              <a:t>third</a:t>
            </a:r>
            <a:r>
              <a:rPr lang="de-DE" altLang="de-DE" sz="2000" dirty="0"/>
              <a:t>-</a:t>
            </a:r>
            <a:r>
              <a:rPr lang="de-DE" altLang="de-DE" sz="2000" dirty="0" err="1"/>
              <a:t>wave</a:t>
            </a:r>
            <a:r>
              <a:rPr lang="de-DE" altLang="de-DE" sz="2000" dirty="0"/>
              <a:t>“-Techniken zum Einsatz kommen. </a:t>
            </a:r>
            <a:br>
              <a:rPr lang="de-DE" altLang="de-DE" sz="2000" dirty="0"/>
            </a:br>
            <a:endParaRPr lang="de-DE" altLang="de-DE" sz="2000" dirty="0"/>
          </a:p>
        </p:txBody>
      </p:sp>
      <p:sp>
        <p:nvSpPr>
          <p:cNvPr id="17412"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BD43D6B4-6B7B-4BDC-B215-FFF4E5B653C2}" type="slidenum">
              <a:rPr lang="de-DE" altLang="de-DE" sz="1400" smtClean="0">
                <a:solidFill>
                  <a:srgbClr val="777777"/>
                </a:solidFill>
              </a:rPr>
              <a:pPr>
                <a:spcBef>
                  <a:spcPct val="0"/>
                </a:spcBef>
                <a:buClrTx/>
                <a:buFontTx/>
                <a:buNone/>
              </a:pPr>
              <a:t>7</a:t>
            </a:fld>
            <a:endParaRPr lang="de-DE" altLang="de-DE" sz="1400">
              <a:solidFill>
                <a:srgbClr val="777777"/>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078038" y="655638"/>
            <a:ext cx="3941762" cy="457200"/>
          </a:xfrm>
        </p:spPr>
        <p:txBody>
          <a:bodyPr/>
          <a:lstStyle/>
          <a:p>
            <a:r>
              <a:rPr lang="de-DE" altLang="de-DE"/>
              <a:t>Besonderheiten der Ausbildung</a:t>
            </a:r>
          </a:p>
        </p:txBody>
      </p:sp>
      <p:sp>
        <p:nvSpPr>
          <p:cNvPr id="18435" name="Inhaltsplatzhalter 2"/>
          <p:cNvSpPr>
            <a:spLocks noGrp="1"/>
          </p:cNvSpPr>
          <p:nvPr>
            <p:ph idx="1"/>
          </p:nvPr>
        </p:nvSpPr>
        <p:spPr>
          <a:xfrm>
            <a:off x="755650" y="1412875"/>
            <a:ext cx="7848600" cy="4724400"/>
          </a:xfrm>
        </p:spPr>
        <p:txBody>
          <a:bodyPr/>
          <a:lstStyle/>
          <a:p>
            <a:pPr marL="285750" indent="-285750">
              <a:buFont typeface="Arial" panose="020B0604020202020204" pitchFamily="34" charset="0"/>
              <a:buChar char="•"/>
            </a:pPr>
            <a:r>
              <a:rPr lang="de-DE" altLang="de-DE" sz="1800" dirty="0"/>
              <a:t>Die in der Ausbildungsambulanz anfragenden PatientInnen erhalten vor der Zuweisung an fortgeschrittene </a:t>
            </a:r>
            <a:r>
              <a:rPr lang="de-DE" altLang="de-DE" sz="1800" dirty="0" err="1"/>
              <a:t>AusbildungsteilnehmerInnen</a:t>
            </a:r>
            <a:r>
              <a:rPr lang="de-DE" altLang="de-DE" sz="1800" dirty="0"/>
              <a:t> ein persönliches Screening durch eine/n approbierte Kolleg/in. Dadurch kann die Eignung als Ausbildungsfall sehr gut beurteilt werden. Zudem wird ein Kurzbericht erstellt, welcher für sie verfügbar ist. </a:t>
            </a:r>
          </a:p>
          <a:p>
            <a:pPr marL="285750" indent="-285750">
              <a:buFont typeface="Arial" panose="020B0604020202020204" pitchFamily="34" charset="0"/>
              <a:buChar char="•"/>
            </a:pPr>
            <a:r>
              <a:rPr lang="de-DE" altLang="de-DE" sz="1800" dirty="0"/>
              <a:t>In den Therapieräumen der MUNIP-Ausbildungsambulanz steht Videotechnik zur Verfügung, um Teilnehmer/innen eine qualitativ hochwertige Supervision anbieten zu können. </a:t>
            </a:r>
          </a:p>
          <a:p>
            <a:pPr marL="285750" indent="-285750">
              <a:buFont typeface="Arial" panose="020B0604020202020204" pitchFamily="34" charset="0"/>
              <a:buChar char="•"/>
            </a:pPr>
            <a:r>
              <a:rPr lang="de-DE" altLang="de-DE" sz="1800" dirty="0"/>
              <a:t>Psychometrische Tests stehen in großem Umfang zur Verfügung. Die Auswertung erfolgt überwiegend computergestützt (</a:t>
            </a:r>
            <a:r>
              <a:rPr lang="de-DE" altLang="de-DE" sz="1800" dirty="0" err="1"/>
              <a:t>PsychoEQ</a:t>
            </a:r>
            <a:r>
              <a:rPr lang="de-DE" altLang="de-DE" sz="1800" dirty="0"/>
              <a:t>), die Umstellung auf eine Eingabe über Tablets ist geplant. </a:t>
            </a:r>
          </a:p>
          <a:p>
            <a:pPr marL="285750" indent="-285750">
              <a:buFont typeface="Arial" panose="020B0604020202020204" pitchFamily="34" charset="0"/>
              <a:buChar char="•"/>
            </a:pPr>
            <a:r>
              <a:rPr lang="de-DE" altLang="de-DE" sz="1800" dirty="0"/>
              <a:t>Als Besonderheit können Teilnehmer/innen bei MUNIP die Fakultätsbibliothek der LMU in vollem Umfang nutzen, beispielsweise für Therapiematerialien oder wissenschaftliche Zwecke. </a:t>
            </a:r>
          </a:p>
          <a:p>
            <a:pPr marL="0" indent="0"/>
            <a:endParaRPr lang="de-DE" altLang="de-DE" sz="2000" dirty="0"/>
          </a:p>
        </p:txBody>
      </p:sp>
      <p:sp>
        <p:nvSpPr>
          <p:cNvPr id="18436"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E4B8B08C-4A0D-4F2D-81A3-75DCC0BD42BC}" type="slidenum">
              <a:rPr lang="de-DE" altLang="de-DE" sz="1400" smtClean="0">
                <a:solidFill>
                  <a:srgbClr val="777777"/>
                </a:solidFill>
              </a:rPr>
              <a:pPr>
                <a:spcBef>
                  <a:spcPct val="0"/>
                </a:spcBef>
                <a:buClrTx/>
                <a:buFontTx/>
                <a:buNone/>
              </a:pPr>
              <a:t>8</a:t>
            </a:fld>
            <a:endParaRPr lang="de-DE" altLang="de-DE" sz="1400">
              <a:solidFill>
                <a:srgbClr val="777777"/>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a:t>Zusatzqualifikationen</a:t>
            </a:r>
          </a:p>
        </p:txBody>
      </p:sp>
      <p:sp>
        <p:nvSpPr>
          <p:cNvPr id="19459" name="Inhaltsplatzhalter 2"/>
          <p:cNvSpPr>
            <a:spLocks noGrp="1"/>
          </p:cNvSpPr>
          <p:nvPr>
            <p:ph idx="1"/>
          </p:nvPr>
        </p:nvSpPr>
        <p:spPr>
          <a:xfrm>
            <a:off x="755650" y="1412875"/>
            <a:ext cx="7848600" cy="4724400"/>
          </a:xfrm>
        </p:spPr>
        <p:txBody>
          <a:bodyPr/>
          <a:lstStyle/>
          <a:p>
            <a:pPr marL="0" indent="0"/>
            <a:r>
              <a:rPr lang="de-DE" altLang="de-DE" sz="2000" dirty="0"/>
              <a:t>Beim Schwesterinstitut MUNIK, dem Münchner Institut für Kinder- und </a:t>
            </a:r>
            <a:r>
              <a:rPr lang="de-DE" altLang="de-DE" sz="2000" dirty="0" err="1"/>
              <a:t>Jugendlichenpsychotherapie</a:t>
            </a:r>
            <a:r>
              <a:rPr lang="de-DE" altLang="de-DE" sz="2000" dirty="0"/>
              <a:t>, kann die Zusatzqualifikation für Psychotherapie bei Kindern und Jugendlichen erworben werden. </a:t>
            </a:r>
            <a:br>
              <a:rPr lang="de-DE" altLang="de-DE" sz="2000" dirty="0"/>
            </a:br>
            <a:br>
              <a:rPr lang="de-DE" altLang="de-DE" sz="2000" dirty="0"/>
            </a:br>
            <a:r>
              <a:rPr lang="de-DE" altLang="de-DE" sz="2000" dirty="0"/>
              <a:t>Für den Erhalt der Zusatzqualifikation muss Theorie im Umfang von 200 Unterrichtsstunden sowie mindestens 5 abgeschlossene Psychotherapien mit Kindern/Jugendlichen im Umfang von mindestens 180 Stunden nachgewiesen werden. Die voraussichtlichen Kosten können Sie bei uns erfragen. </a:t>
            </a:r>
          </a:p>
          <a:p>
            <a:pPr marL="0" indent="0"/>
            <a:endParaRPr lang="de-DE" altLang="de-DE" sz="2000" dirty="0"/>
          </a:p>
          <a:p>
            <a:pPr marL="0" indent="0"/>
            <a:r>
              <a:rPr lang="de-DE" altLang="de-DE" sz="2000" dirty="0"/>
              <a:t>Zudem bieten wir im Rahmen der Hauptausbildung die Zusatzqualifikation (Abrechnungsgenehmigung) für Gruppentherapie an. Wenn Sie diesbezüglich Interesse haben, sprechen Sie uns gerne beim Informations- oder Auswahlgespräch darauf an. </a:t>
            </a:r>
          </a:p>
        </p:txBody>
      </p:sp>
      <p:sp>
        <p:nvSpPr>
          <p:cNvPr id="19460" name="Foliennummernplatzhalter 3"/>
          <p:cNvSpPr>
            <a:spLocks noGrp="1"/>
          </p:cNvSpPr>
          <p:nvPr>
            <p:ph type="sldNum" sz="quarter" idx="10"/>
          </p:nvPr>
        </p:nvSpPr>
        <p:spPr>
          <a:noFill/>
        </p:spPr>
        <p:txBody>
          <a:bodyPr/>
          <a:lstStyle>
            <a:lvl1pPr>
              <a:spcBef>
                <a:spcPct val="20000"/>
              </a:spcBef>
              <a:buClr>
                <a:srgbClr val="009900"/>
              </a:buClr>
              <a:buFont typeface="Wingdings" pitchFamily="2" charset="2"/>
              <a:defRPr sz="24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buChar char="•"/>
              <a:defRPr sz="1600">
                <a:solidFill>
                  <a:srgbClr val="006C30"/>
                </a:solidFill>
                <a:latin typeface="LMU CompatilFact" pitchFamily="2" charset="0"/>
              </a:defRPr>
            </a:lvl2pPr>
            <a:lvl3pPr marL="1143000" indent="-228600">
              <a:spcBef>
                <a:spcPct val="20000"/>
              </a:spcBef>
              <a:buClr>
                <a:srgbClr val="006600"/>
              </a:buClr>
              <a:buFont typeface="LMU CompatilFact" pitchFamily="2" charset="0"/>
              <a:buChar char="–"/>
              <a:defRPr sz="1600">
                <a:solidFill>
                  <a:srgbClr val="006C30"/>
                </a:solidFill>
                <a:latin typeface="LMU CompatilFact" pitchFamily="2" charset="0"/>
              </a:defRPr>
            </a:lvl3pPr>
            <a:lvl4pPr marL="1600200" indent="-228600">
              <a:spcBef>
                <a:spcPct val="20000"/>
              </a:spcBef>
              <a:buClr>
                <a:srgbClr val="006600"/>
              </a:buClr>
              <a:buChar char="-"/>
              <a:defRPr sz="1600">
                <a:solidFill>
                  <a:srgbClr val="006C30"/>
                </a:solidFill>
                <a:latin typeface="LMU CompatilFact" pitchFamily="2" charset="0"/>
              </a:defRPr>
            </a:lvl4pPr>
            <a:lvl5pPr marL="2057400" indent="-228600">
              <a:spcBef>
                <a:spcPct val="20000"/>
              </a:spcBef>
              <a:defRPr sz="1600">
                <a:solidFill>
                  <a:srgbClr val="006C30"/>
                </a:solidFill>
                <a:latin typeface="LMU CompatilFact" pitchFamily="2" charset="0"/>
              </a:defRPr>
            </a:lvl5pPr>
            <a:lvl6pPr marL="2514600" indent="-228600" eaLnBrk="0" fontAlgn="base" hangingPunct="0">
              <a:spcBef>
                <a:spcPct val="20000"/>
              </a:spcBef>
              <a:spcAft>
                <a:spcPct val="0"/>
              </a:spcAft>
              <a:defRPr sz="1600">
                <a:solidFill>
                  <a:srgbClr val="006C30"/>
                </a:solidFill>
                <a:latin typeface="LMU CompatilFact" pitchFamily="2" charset="0"/>
              </a:defRPr>
            </a:lvl6pPr>
            <a:lvl7pPr marL="2971800" indent="-228600" eaLnBrk="0" fontAlgn="base" hangingPunct="0">
              <a:spcBef>
                <a:spcPct val="20000"/>
              </a:spcBef>
              <a:spcAft>
                <a:spcPct val="0"/>
              </a:spcAft>
              <a:defRPr sz="1600">
                <a:solidFill>
                  <a:srgbClr val="006C30"/>
                </a:solidFill>
                <a:latin typeface="LMU CompatilFact" pitchFamily="2" charset="0"/>
              </a:defRPr>
            </a:lvl7pPr>
            <a:lvl8pPr marL="3429000" indent="-228600" eaLnBrk="0" fontAlgn="base" hangingPunct="0">
              <a:spcBef>
                <a:spcPct val="20000"/>
              </a:spcBef>
              <a:spcAft>
                <a:spcPct val="0"/>
              </a:spcAft>
              <a:defRPr sz="1600">
                <a:solidFill>
                  <a:srgbClr val="006C30"/>
                </a:solidFill>
                <a:latin typeface="LMU CompatilFact" pitchFamily="2" charset="0"/>
              </a:defRPr>
            </a:lvl8pPr>
            <a:lvl9pPr marL="3886200" indent="-228600" eaLnBrk="0" fontAlgn="base" hangingPunct="0">
              <a:spcBef>
                <a:spcPct val="20000"/>
              </a:spcBef>
              <a:spcAft>
                <a:spcPct val="0"/>
              </a:spcAft>
              <a:defRPr sz="1600">
                <a:solidFill>
                  <a:srgbClr val="006C30"/>
                </a:solidFill>
                <a:latin typeface="LMU CompatilFact" pitchFamily="2" charset="0"/>
              </a:defRPr>
            </a:lvl9pPr>
          </a:lstStyle>
          <a:p>
            <a:pPr>
              <a:spcBef>
                <a:spcPct val="0"/>
              </a:spcBef>
              <a:buClrTx/>
              <a:buFontTx/>
              <a:buNone/>
            </a:pPr>
            <a:fld id="{35A094CD-0CEE-4D6C-91BF-ABFE9DB0485C}" type="slidenum">
              <a:rPr lang="de-DE" altLang="de-DE" sz="1400" smtClean="0">
                <a:solidFill>
                  <a:srgbClr val="777777"/>
                </a:solidFill>
              </a:rPr>
              <a:pPr>
                <a:spcBef>
                  <a:spcPct val="0"/>
                </a:spcBef>
                <a:buClrTx/>
                <a:buFontTx/>
                <a:buNone/>
              </a:pPr>
              <a:t>9</a:t>
            </a:fld>
            <a:endParaRPr lang="de-DE" altLang="de-DE" sz="1400">
              <a:solidFill>
                <a:srgbClr val="777777"/>
              </a:solidFill>
            </a:endParaRPr>
          </a:p>
        </p:txBody>
      </p:sp>
    </p:spTree>
  </p:cSld>
  <p:clrMapOvr>
    <a:masterClrMapping/>
  </p:clrMapOvr>
  <p:transition spd="med">
    <p:fade/>
  </p:transition>
</p:sld>
</file>

<file path=ppt/theme/theme1.xml><?xml version="1.0" encoding="utf-8"?>
<a:theme xmlns:a="http://schemas.openxmlformats.org/drawingml/2006/main" name="Praesentation_lmu_aktuell">
  <a:themeElements>
    <a:clrScheme name="">
      <a:dk1>
        <a:srgbClr val="000000"/>
      </a:dk1>
      <a:lt1>
        <a:srgbClr val="FFFFFF"/>
      </a:lt1>
      <a:dk2>
        <a:srgbClr val="4C4C4C"/>
      </a:dk2>
      <a:lt2>
        <a:srgbClr val="808080"/>
      </a:lt2>
      <a:accent1>
        <a:srgbClr val="FFCC00"/>
      </a:accent1>
      <a:accent2>
        <a:srgbClr val="FF990F"/>
      </a:accent2>
      <a:accent3>
        <a:srgbClr val="FFFFFF"/>
      </a:accent3>
      <a:accent4>
        <a:srgbClr val="000000"/>
      </a:accent4>
      <a:accent5>
        <a:srgbClr val="FFE2AA"/>
      </a:accent5>
      <a:accent6>
        <a:srgbClr val="E78A0C"/>
      </a:accent6>
      <a:hlink>
        <a:srgbClr val="009900"/>
      </a:hlink>
      <a:folHlink>
        <a:srgbClr val="99CC00"/>
      </a:folHlink>
    </a:clrScheme>
    <a:fontScheme name="Praesentation_lmu_aktuell">
      <a:majorFont>
        <a:latin typeface="LMU CompatilFact"/>
        <a:ea typeface=""/>
        <a:cs typeface=""/>
      </a:majorFont>
      <a:minorFont>
        <a:latin typeface="LMU CompatilFac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chemeClr val="tx1"/>
            </a:solidFill>
            <a:effectLst/>
            <a:latin typeface="LMU CompatilFact"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chemeClr val="tx1"/>
            </a:solidFill>
            <a:effectLst/>
            <a:latin typeface="LMU CompatilFact" pitchFamily="2" charset="0"/>
          </a:defRPr>
        </a:defPPr>
      </a:lstStyle>
    </a:lnDef>
  </a:objectDefaults>
  <a:extraClrSchemeLst>
    <a:extraClrScheme>
      <a:clrScheme name="Praesentation_lmu_aktue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_lmu_aktue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_lmu_aktue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_lmu_aktue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_lmu_aktue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_lmu_aktue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_lmu_aktue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_lmu_aktue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_lmu_aktue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_lmu_aktue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_lmu_aktue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_lmu_aktue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esentation_lmu_aktuell 13">
        <a:dk1>
          <a:srgbClr val="000000"/>
        </a:dk1>
        <a:lt1>
          <a:srgbClr val="FFFFFF"/>
        </a:lt1>
        <a:dk2>
          <a:srgbClr val="4C4C4C"/>
        </a:dk2>
        <a:lt2>
          <a:srgbClr val="808080"/>
        </a:lt2>
        <a:accent1>
          <a:srgbClr val="FFCC00"/>
        </a:accent1>
        <a:accent2>
          <a:srgbClr val="FF9900"/>
        </a:accent2>
        <a:accent3>
          <a:srgbClr val="FFFFFF"/>
        </a:accent3>
        <a:accent4>
          <a:srgbClr val="000000"/>
        </a:accent4>
        <a:accent5>
          <a:srgbClr val="FFE2AA"/>
        </a:accent5>
        <a:accent6>
          <a:srgbClr val="E78A00"/>
        </a:accent6>
        <a:hlink>
          <a:srgbClr val="00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1847</Words>
  <Application>Microsoft Office PowerPoint</Application>
  <PresentationFormat>Bildschirmpräsentation (4:3)</PresentationFormat>
  <Paragraphs>138</Paragraphs>
  <Slides>22</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LMU CompatilFact</vt:lpstr>
      <vt:lpstr>Arial</vt:lpstr>
      <vt:lpstr>LMU SabonNext Demi</vt:lpstr>
      <vt:lpstr>Times</vt:lpstr>
      <vt:lpstr>Wingdings</vt:lpstr>
      <vt:lpstr>Praesentation_lmu_aktuell</vt:lpstr>
      <vt:lpstr>Ausbildung zum/zur Psychologischen Psychotherapeuten/in bei MUNIP</vt:lpstr>
      <vt:lpstr>Eckdaten</vt:lpstr>
      <vt:lpstr>Eckdaten</vt:lpstr>
      <vt:lpstr>Eckdaten</vt:lpstr>
      <vt:lpstr>Curriculum</vt:lpstr>
      <vt:lpstr>Curriculum</vt:lpstr>
      <vt:lpstr>Besonderheiten der Ausbildung</vt:lpstr>
      <vt:lpstr>Besonderheiten der Ausbildung</vt:lpstr>
      <vt:lpstr>Zusatzqualifikationen</vt:lpstr>
      <vt:lpstr>Qualitätssicherung bei MUNIP</vt:lpstr>
      <vt:lpstr>Qualitätssicherung bei MUNIP</vt:lpstr>
      <vt:lpstr>Kostenplanung</vt:lpstr>
      <vt:lpstr>Kostenplanung</vt:lpstr>
      <vt:lpstr>Kostenplanung</vt:lpstr>
      <vt:lpstr>Kostenplanung</vt:lpstr>
      <vt:lpstr>Beispielcurriculum und Kooperationseinrichtungen</vt:lpstr>
      <vt:lpstr>Warum Ausbildung bei MUNIP?</vt:lpstr>
      <vt:lpstr>Warum Ausbildung bei MUNIP?</vt:lpstr>
      <vt:lpstr>Warum Ausbildung bei MUNIP?</vt:lpstr>
      <vt:lpstr>Warum Ausbildung bei MUNIP?</vt:lpstr>
      <vt:lpstr>Warum Ausbildung bei MUNIP?</vt:lpstr>
      <vt:lpstr>Interesse?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c:creator>
  <cp:lastModifiedBy>Ulrich Goldmann</cp:lastModifiedBy>
  <cp:revision>190</cp:revision>
  <cp:lastPrinted>2022-07-26T12:46:58Z</cp:lastPrinted>
  <dcterms:created xsi:type="dcterms:W3CDTF">2003-07-21T12:00:07Z</dcterms:created>
  <dcterms:modified xsi:type="dcterms:W3CDTF">2023-10-05T12:04:37Z</dcterms:modified>
</cp:coreProperties>
</file>